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87" r:id="rId4"/>
    <p:sldId id="260" r:id="rId5"/>
    <p:sldId id="261" r:id="rId6"/>
    <p:sldId id="262" r:id="rId7"/>
    <p:sldId id="263" r:id="rId8"/>
    <p:sldId id="284" r:id="rId9"/>
    <p:sldId id="298" r:id="rId10"/>
    <p:sldId id="291" r:id="rId11"/>
    <p:sldId id="265" r:id="rId12"/>
    <p:sldId id="267" r:id="rId13"/>
    <p:sldId id="270" r:id="rId14"/>
    <p:sldId id="271" r:id="rId15"/>
    <p:sldId id="272" r:id="rId16"/>
    <p:sldId id="300" r:id="rId17"/>
    <p:sldId id="305" r:id="rId18"/>
    <p:sldId id="299" r:id="rId19"/>
    <p:sldId id="303" r:id="rId20"/>
    <p:sldId id="304" r:id="rId21"/>
    <p:sldId id="302" r:id="rId22"/>
    <p:sldId id="280" r:id="rId23"/>
    <p:sldId id="281" r:id="rId24"/>
  </p:sldIdLst>
  <p:sldSz cx="18288000" cy="10287000"/>
  <p:notesSz cx="6858000" cy="9144000"/>
  <p:embeddedFontLst>
    <p:embeddedFont>
      <p:font typeface="王漢宗特黑體" panose="02020500000000000000" charset="-12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Poppins Light" panose="02020500000000000000" charset="0"/>
      <p:regular r:id="rId31"/>
    </p:embeddedFont>
    <p:embeddedFont>
      <p:font typeface="Poppins Light Bold" panose="02020500000000000000" charset="0"/>
      <p:regular r:id="rId32"/>
    </p:embeddedFont>
    <p:embeddedFont>
      <p:font typeface="Poppins Medium Bold" panose="02020500000000000000" charset="0"/>
      <p:regular r:id="rId33"/>
      <p:bold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2825"/>
    <a:srgbClr val="00B900"/>
    <a:srgbClr val="00B090"/>
    <a:srgbClr val="EFB95D"/>
    <a:srgbClr val="43A343"/>
    <a:srgbClr val="EF5241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78" autoAdjust="0"/>
    <p:restoredTop sz="90045" autoAdjust="0"/>
  </p:normalViewPr>
  <p:slideViewPr>
    <p:cSldViewPr>
      <p:cViewPr>
        <p:scale>
          <a:sx n="50" d="100"/>
          <a:sy n="50" d="100"/>
        </p:scale>
        <p:origin x="870" y="7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D6547A-49C4-4B90-B403-B811DDFBACD2}" type="datetimeFigureOut">
              <a:rPr lang="zh-TW" altLang="en-US" smtClean="0"/>
              <a:t>2021/3/13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64992-DBD9-4997-B888-47CD1D1A3C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8064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4679"/>
              </a:lnSpc>
            </a:pPr>
            <a:r>
              <a:rPr lang="en-US" altLang="zh-TW" sz="1200" spc="168" dirty="0">
                <a:solidFill>
                  <a:srgbClr val="050707"/>
                </a:solidFill>
                <a:latin typeface="王漢宗特黑體 Bold"/>
              </a:rPr>
              <a:t>-「</a:t>
            </a:r>
            <a:r>
              <a:rPr lang="en-US" altLang="zh-TW" sz="1200" spc="168" dirty="0" err="1">
                <a:solidFill>
                  <a:srgbClr val="050707"/>
                </a:solidFill>
                <a:latin typeface="王漢宗特黑體 Bold"/>
              </a:rPr>
              <a:t>一次面對一個選擇</a:t>
            </a:r>
            <a:r>
              <a:rPr lang="en-US" altLang="zh-TW" sz="1200" spc="168" dirty="0">
                <a:solidFill>
                  <a:srgbClr val="050707"/>
                </a:solidFill>
                <a:latin typeface="王漢宗特黑體 Bold"/>
              </a:rPr>
              <a:t>」，</a:t>
            </a:r>
            <a:r>
              <a:rPr lang="en-US" altLang="zh-TW" sz="1200" spc="168" dirty="0" err="1">
                <a:solidFill>
                  <a:srgbClr val="050707"/>
                </a:solidFill>
                <a:latin typeface="王漢宗特黑體 Bold"/>
              </a:rPr>
              <a:t>省去一次面對太多選擇的困擾</a:t>
            </a:r>
            <a:endParaRPr lang="en-US" altLang="zh-TW" sz="1200" spc="168" dirty="0">
              <a:solidFill>
                <a:srgbClr val="050707"/>
              </a:solidFill>
              <a:latin typeface="王漢宗特黑體 Bold"/>
            </a:endParaRPr>
          </a:p>
          <a:p>
            <a:pPr>
              <a:lnSpc>
                <a:spcPts val="4679"/>
              </a:lnSpc>
            </a:pPr>
            <a:r>
              <a:rPr lang="en-US" altLang="zh-TW" sz="1200" spc="168" dirty="0">
                <a:solidFill>
                  <a:srgbClr val="050707"/>
                </a:solidFill>
                <a:latin typeface="王漢宗特黑體 Bold"/>
              </a:rPr>
              <a:t>- </a:t>
            </a:r>
            <a:r>
              <a:rPr lang="en-US" altLang="zh-TW" sz="1200" spc="168" dirty="0" err="1">
                <a:solidFill>
                  <a:srgbClr val="050707"/>
                </a:solidFill>
                <a:latin typeface="王漢宗特黑體 Bold"/>
              </a:rPr>
              <a:t>自動統計出最多人滑向「喜歡」的餐廳是哪一間</a:t>
            </a:r>
            <a:endParaRPr lang="en-US" altLang="zh-TW" sz="1200" spc="168" dirty="0">
              <a:solidFill>
                <a:srgbClr val="050707"/>
              </a:solidFill>
              <a:latin typeface="王漢宗特黑體 Bold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64992-DBD9-4997-B888-47CD1D1A3C3E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1206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- </a:t>
            </a:r>
            <a:r>
              <a:rPr lang="zh-TW" altLang="en-US" dirty="0"/>
              <a:t>系統自動統計最多人有空的時段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64992-DBD9-4997-B888-47CD1D1A3C3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295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64992-DBD9-4997-B888-47CD1D1A3C3E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6372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以下是我們的程式架構</a:t>
            </a:r>
          </a:p>
          <a:p>
            <a:r>
              <a:rPr lang="zh-TW" altLang="en-US" dirty="0"/>
              <a:t>前端使用前面三個</a:t>
            </a:r>
          </a:p>
          <a:p>
            <a:r>
              <a:rPr lang="zh-TW" altLang="en-US" dirty="0"/>
              <a:t>投票創建是用</a:t>
            </a:r>
            <a:r>
              <a:rPr lang="en-US" altLang="zh-TW" dirty="0"/>
              <a:t>react</a:t>
            </a:r>
            <a:r>
              <a:rPr lang="zh-TW" altLang="en-US" dirty="0"/>
              <a:t>寫的</a:t>
            </a:r>
          </a:p>
          <a:p>
            <a:r>
              <a:rPr lang="zh-TW" altLang="en-US" dirty="0"/>
              <a:t>我們的後端是用</a:t>
            </a:r>
            <a:r>
              <a:rPr lang="en-US" altLang="zh-TW" dirty="0"/>
              <a:t>python</a:t>
            </a:r>
            <a:r>
              <a:rPr lang="zh-TW" altLang="en-US" dirty="0"/>
              <a:t>寫的</a:t>
            </a:r>
          </a:p>
          <a:p>
            <a:r>
              <a:rPr lang="zh-TW" altLang="en-US" dirty="0"/>
              <a:t>譬如找餐廳、投票創建、</a:t>
            </a:r>
            <a:r>
              <a:rPr lang="en-US" altLang="zh-TW" dirty="0"/>
              <a:t>line bot</a:t>
            </a:r>
            <a:r>
              <a:rPr lang="zh-TW" altLang="en-US" dirty="0"/>
              <a:t>都是</a:t>
            </a:r>
          </a:p>
          <a:p>
            <a:r>
              <a:rPr lang="zh-TW" altLang="en-US" dirty="0"/>
              <a:t>後端的網頁框架是用</a:t>
            </a:r>
            <a:r>
              <a:rPr lang="en-US" altLang="zh-TW" dirty="0"/>
              <a:t>python fast API</a:t>
            </a:r>
          </a:p>
          <a:p>
            <a:r>
              <a:rPr lang="zh-TW" altLang="en-US" dirty="0"/>
              <a:t>資料庫是用</a:t>
            </a:r>
            <a:r>
              <a:rPr lang="en-US" altLang="zh-TW" dirty="0"/>
              <a:t>MongoDB</a:t>
            </a:r>
            <a:r>
              <a:rPr lang="zh-TW" altLang="en-US" dirty="0"/>
              <a:t>配上</a:t>
            </a:r>
            <a:r>
              <a:rPr lang="en-US" altLang="zh-TW" dirty="0" err="1"/>
              <a:t>redis</a:t>
            </a:r>
            <a:endParaRPr lang="en-US" altLang="zh-TW" dirty="0"/>
          </a:p>
          <a:p>
            <a:r>
              <a:rPr lang="zh-TW" altLang="en-US" dirty="0"/>
              <a:t>設計我們是使用</a:t>
            </a:r>
            <a:r>
              <a:rPr lang="en-US" altLang="zh-TW" dirty="0"/>
              <a:t>Material UI</a:t>
            </a:r>
          </a:p>
          <a:p>
            <a:r>
              <a:rPr lang="zh-TW" altLang="en-US" dirty="0"/>
              <a:t>整體使用卡片風格的質感設計</a:t>
            </a:r>
          </a:p>
          <a:p>
            <a:r>
              <a:rPr lang="zh-TW" altLang="en-US" dirty="0"/>
              <a:t>簡潔又具備現代感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64992-DBD9-4997-B888-47CD1D1A3C3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607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64992-DBD9-4997-B888-47CD1D1A3C3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8669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64992-DBD9-4997-B888-47CD1D1A3C3E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0231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64992-DBD9-4997-B888-47CD1D1A3C3E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8398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64992-DBD9-4997-B888-47CD1D1A3C3E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8823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5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microsoft.com/office/2007/relationships/hdphoto" Target="../media/hdphoto1.wdp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microsoft.com/office/2007/relationships/hdphoto" Target="../media/hdphoto1.wdp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6">
            <a:extLst>
              <a:ext uri="{FF2B5EF4-FFF2-40B4-BE49-F238E27FC236}">
                <a16:creationId xmlns:a16="http://schemas.microsoft.com/office/drawing/2014/main" id="{D093C7D0-765F-4B91-9D35-A4696CAC0CAD}"/>
              </a:ext>
            </a:extLst>
          </p:cNvPr>
          <p:cNvGrpSpPr/>
          <p:nvPr/>
        </p:nvGrpSpPr>
        <p:grpSpPr>
          <a:xfrm>
            <a:off x="-947179" y="-1638300"/>
            <a:ext cx="6153150" cy="6153150"/>
            <a:chOff x="0" y="0"/>
            <a:chExt cx="6350000" cy="63500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2F1BF4A0-7FA4-4BD3-A011-F9834DB54447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sp>
        <p:nvSpPr>
          <p:cNvPr id="2" name="TextBox 2"/>
          <p:cNvSpPr txBox="1"/>
          <p:nvPr/>
        </p:nvSpPr>
        <p:spPr>
          <a:xfrm>
            <a:off x="7733900" y="990600"/>
            <a:ext cx="9525399" cy="524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59"/>
              </a:lnSpc>
            </a:pPr>
            <a:r>
              <a:rPr lang="en-US" sz="3199" spc="159">
                <a:solidFill>
                  <a:srgbClr val="050707"/>
                </a:solidFill>
                <a:latin typeface="Poppins Medium Bold"/>
              </a:rPr>
              <a:t>Coding 101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438461" y="6202966"/>
            <a:ext cx="12820839" cy="3055334"/>
            <a:chOff x="0" y="0"/>
            <a:chExt cx="17094452" cy="4073779"/>
          </a:xfrm>
        </p:grpSpPr>
        <p:sp>
          <p:nvSpPr>
            <p:cNvPr id="4" name="TextBox 4"/>
            <p:cNvSpPr txBox="1"/>
            <p:nvPr/>
          </p:nvSpPr>
          <p:spPr>
            <a:xfrm>
              <a:off x="0" y="276225"/>
              <a:ext cx="17094452" cy="2731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800"/>
                </a:lnSpc>
              </a:pPr>
              <a:r>
                <a:rPr lang="en-US" sz="14800" spc="-296" dirty="0" err="1">
                  <a:solidFill>
                    <a:srgbClr val="EF5241"/>
                  </a:solidFill>
                  <a:latin typeface="Poppins Bold Bold Italics"/>
                </a:rPr>
                <a:t>EAT</a:t>
              </a:r>
              <a:r>
                <a:rPr lang="en-US" sz="14800" spc="-296" dirty="0" err="1">
                  <a:solidFill>
                    <a:srgbClr val="EFB95D"/>
                  </a:solidFill>
                  <a:latin typeface="Poppins Bold Bold Italics"/>
                </a:rPr>
                <a:t>ender</a:t>
              </a:r>
              <a:endParaRPr lang="en-US" sz="14800" spc="-296" dirty="0">
                <a:solidFill>
                  <a:srgbClr val="EFB95D"/>
                </a:solidFill>
                <a:latin typeface="Poppins Bold Bold Itali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4393918" y="3285533"/>
              <a:ext cx="12700533" cy="7882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810"/>
                </a:lnSpc>
              </a:pPr>
              <a:r>
                <a:rPr lang="en-US" sz="3700" spc="370">
                  <a:solidFill>
                    <a:srgbClr val="050707"/>
                  </a:solidFill>
                  <a:latin typeface="Poppins Light"/>
                </a:rPr>
                <a:t>YOUR EATING TENDER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933450" y="-1638300"/>
            <a:ext cx="6153150" cy="615315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-1350641" y="2526664"/>
            <a:ext cx="3493766" cy="3493766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grpSp>
        <p:nvGrpSpPr>
          <p:cNvPr id="14" name="Group 8">
            <a:extLst>
              <a:ext uri="{FF2B5EF4-FFF2-40B4-BE49-F238E27FC236}">
                <a16:creationId xmlns:a16="http://schemas.microsoft.com/office/drawing/2014/main" id="{AC9AA6D2-0F8B-424E-B783-CA85F3EB4A92}"/>
              </a:ext>
            </a:extLst>
          </p:cNvPr>
          <p:cNvGrpSpPr/>
          <p:nvPr/>
        </p:nvGrpSpPr>
        <p:grpSpPr>
          <a:xfrm>
            <a:off x="-1364371" y="2526664"/>
            <a:ext cx="3493766" cy="3493766"/>
            <a:chOff x="0" y="0"/>
            <a:chExt cx="6350000" cy="6350000"/>
          </a:xfrm>
        </p:grpSpPr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DF4A7ED-05B6-432C-B773-7C459304867E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RPReplay_Final1615410477">
            <a:hlinkClick r:id="" action="ppaction://media"/>
            <a:extLst>
              <a:ext uri="{FF2B5EF4-FFF2-40B4-BE49-F238E27FC236}">
                <a16:creationId xmlns:a16="http://schemas.microsoft.com/office/drawing/2014/main" id="{FFDACE55-DCA7-40CF-9659-F4C5EAB5D9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19229" y="1384117"/>
            <a:ext cx="4009553" cy="712809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FE7A0B2-A6DB-4F0F-AFC6-80E34A23B2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45333" y1="30124" x2="51933" y2="39276"/>
                        <a14:backgroundMark x1="56933" y1="38132" x2="48067" y2="54719"/>
                        <a14:backgroundMark x1="48067" y1="54719" x2="47800" y2="55863"/>
                        <a14:backgroundMark x1="54800" y1="67588" x2="44533" y2="66826"/>
                        <a14:backgroundMark x1="44533" y1="66826" x2="42333" y2="673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10748" y="-1174706"/>
            <a:ext cx="17510592" cy="12245741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5400000">
            <a:off x="14644811" y="6925582"/>
            <a:ext cx="4665437" cy="466543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3305627" y="8947816"/>
            <a:ext cx="2678369" cy="2678369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0591400" y="866775"/>
            <a:ext cx="6667900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839"/>
              </a:lnSpc>
            </a:pPr>
            <a:r>
              <a:rPr lang="en-US" sz="8199" dirty="0" err="1">
                <a:solidFill>
                  <a:srgbClr val="050707"/>
                </a:solidFill>
                <a:ea typeface="王漢宗特黑體"/>
              </a:rPr>
              <a:t>功能</a:t>
            </a:r>
            <a:r>
              <a:rPr lang="zh-TW" altLang="en-US" sz="8199" dirty="0">
                <a:solidFill>
                  <a:srgbClr val="050707"/>
                </a:solidFill>
                <a:ea typeface="王漢宗特黑體"/>
              </a:rPr>
              <a:t>展示</a:t>
            </a:r>
            <a:endParaRPr lang="en-US" sz="8199" dirty="0">
              <a:solidFill>
                <a:srgbClr val="050707"/>
              </a:solidFill>
              <a:ea typeface="王漢宗特黑體"/>
            </a:endParaRP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1A1D9C49-1668-4A1B-871F-E02C276B621B}"/>
              </a:ext>
            </a:extLst>
          </p:cNvPr>
          <p:cNvSpPr txBox="1"/>
          <p:nvPr/>
        </p:nvSpPr>
        <p:spPr>
          <a:xfrm>
            <a:off x="9300162" y="4402202"/>
            <a:ext cx="7540038" cy="1912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4400" spc="359" dirty="0">
                <a:solidFill>
                  <a:srgbClr val="050707"/>
                </a:solidFill>
                <a:latin typeface="王漢宗特黑體" panose="02020500000000000000" charset="-120"/>
                <a:ea typeface="王漢宗特黑體" panose="02020500000000000000" charset="-120"/>
              </a:rPr>
              <a:t>完整的</a:t>
            </a:r>
            <a:r>
              <a:rPr lang="zh-TW" altLang="en-US" sz="4400" u="sng" spc="359" dirty="0">
                <a:solidFill>
                  <a:srgbClr val="FFC000"/>
                </a:solidFill>
                <a:latin typeface="王漢宗特黑體" panose="02020500000000000000" charset="-120"/>
                <a:ea typeface="王漢宗特黑體" panose="02020500000000000000" charset="-120"/>
              </a:rPr>
              <a:t>用戶體驗</a:t>
            </a:r>
            <a:endParaRPr lang="en-US" altLang="zh-TW" sz="4400" u="sng" spc="359" dirty="0">
              <a:solidFill>
                <a:srgbClr val="FFC000"/>
              </a:solidFill>
              <a:latin typeface="王漢宗特黑體" panose="02020500000000000000" charset="-120"/>
              <a:ea typeface="王漢宗特黑體" panose="02020500000000000000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4400" spc="359" dirty="0">
                <a:solidFill>
                  <a:srgbClr val="050707"/>
                </a:solidFill>
                <a:latin typeface="王漢宗特黑體" panose="02020500000000000000" charset="-120"/>
                <a:ea typeface="王漢宗特黑體" panose="02020500000000000000" charset="-120"/>
              </a:rPr>
              <a:t>需先建立在最完善的</a:t>
            </a:r>
            <a:r>
              <a:rPr lang="zh-TW" altLang="en-US" sz="4400" spc="359" dirty="0">
                <a:solidFill>
                  <a:srgbClr val="FF0000"/>
                </a:solidFill>
                <a:latin typeface="王漢宗特黑體" panose="02020500000000000000" charset="-120"/>
                <a:ea typeface="王漢宗特黑體" panose="02020500000000000000" charset="-120"/>
              </a:rPr>
              <a:t>教學</a:t>
            </a:r>
            <a:r>
              <a:rPr lang="zh-TW" altLang="en-US" sz="4400" spc="359" dirty="0">
                <a:solidFill>
                  <a:srgbClr val="050707"/>
                </a:solidFill>
                <a:latin typeface="王漢宗特黑體" panose="02020500000000000000" charset="-120"/>
                <a:ea typeface="王漢宗特黑體" panose="02020500000000000000" charset="-120"/>
              </a:rPr>
              <a:t>上</a:t>
            </a:r>
            <a:endParaRPr lang="en-US" sz="4400" spc="359" dirty="0">
              <a:solidFill>
                <a:srgbClr val="050707"/>
              </a:solidFill>
              <a:latin typeface="王漢宗特黑體" panose="02020500000000000000" charset="-120"/>
              <a:ea typeface="王漢宗特黑體" panose="02020500000000000000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815505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13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1080" y="-232429"/>
            <a:ext cx="9373207" cy="10751858"/>
          </a:xfrm>
          <a:prstGeom prst="rect">
            <a:avLst/>
          </a:prstGeom>
          <a:solidFill>
            <a:srgbClr val="EFB95D"/>
          </a:solidFill>
        </p:spPr>
      </p:sp>
      <p:grpSp>
        <p:nvGrpSpPr>
          <p:cNvPr id="3" name="Group 3"/>
          <p:cNvGrpSpPr/>
          <p:nvPr/>
        </p:nvGrpSpPr>
        <p:grpSpPr>
          <a:xfrm rot="5400000">
            <a:off x="-877154" y="-603349"/>
            <a:ext cx="3264098" cy="3264098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952931" y="1564200"/>
            <a:ext cx="2193097" cy="2193097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105900" y="1515974"/>
            <a:ext cx="7667915" cy="7656172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001000" y="0"/>
            <a:ext cx="10287000" cy="1510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chemeClr val="bg1"/>
                </a:solidFill>
                <a:ea typeface="王漢宗特黑體"/>
              </a:rPr>
              <a:t>功</a:t>
            </a:r>
            <a:r>
              <a:rPr lang="en-US" sz="9000" dirty="0" err="1">
                <a:solidFill>
                  <a:srgbClr val="000000"/>
                </a:solidFill>
                <a:ea typeface="王漢宗特黑體"/>
              </a:rPr>
              <a:t>能說明</a:t>
            </a:r>
            <a:r>
              <a:rPr lang="en-US" sz="9000" dirty="0">
                <a:solidFill>
                  <a:srgbClr val="000000"/>
                </a:solidFill>
                <a:ea typeface="王漢宗特黑體"/>
              </a:rPr>
              <a:t>——</a:t>
            </a:r>
            <a:r>
              <a:rPr lang="en-US" sz="9000" dirty="0" err="1">
                <a:solidFill>
                  <a:srgbClr val="000000"/>
                </a:solidFill>
                <a:ea typeface="王漢宗特黑體"/>
              </a:rPr>
              <a:t>找餐廳</a:t>
            </a:r>
            <a:endParaRPr lang="en-US" sz="9000" dirty="0">
              <a:solidFill>
                <a:srgbClr val="000000"/>
              </a:solidFill>
              <a:ea typeface="王漢宗特黑體"/>
            </a:endParaRPr>
          </a:p>
        </p:txBody>
      </p:sp>
      <p:grpSp>
        <p:nvGrpSpPr>
          <p:cNvPr id="11" name="Group 11"/>
          <p:cNvGrpSpPr/>
          <p:nvPr/>
        </p:nvGrpSpPr>
        <p:grpSpPr>
          <a:xfrm rot="5400000">
            <a:off x="16168775" y="7805701"/>
            <a:ext cx="3451642" cy="3451642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5100551" y="9278551"/>
            <a:ext cx="2136447" cy="2136447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pic>
        <p:nvPicPr>
          <p:cNvPr id="19" name="Picture 12">
            <a:extLst>
              <a:ext uri="{FF2B5EF4-FFF2-40B4-BE49-F238E27FC236}">
                <a16:creationId xmlns:a16="http://schemas.microsoft.com/office/drawing/2014/main" id="{E9AEE21D-6569-4DAE-B5EE-0B38B543E5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883558" y="2151742"/>
            <a:ext cx="8112597" cy="7210070"/>
          </a:xfrm>
          <a:prstGeom prst="rect">
            <a:avLst/>
          </a:prstGeom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3FE143DB-FBEB-4156-953F-7B5544B29361}"/>
              </a:ext>
            </a:extLst>
          </p:cNvPr>
          <p:cNvGrpSpPr/>
          <p:nvPr/>
        </p:nvGrpSpPr>
        <p:grpSpPr>
          <a:xfrm>
            <a:off x="10446293" y="1338066"/>
            <a:ext cx="6667900" cy="8523565"/>
            <a:chOff x="11757166" y="1947684"/>
            <a:chExt cx="6667900" cy="8523565"/>
          </a:xfrm>
        </p:grpSpPr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5B155AB4-E22B-48D8-AC11-B43938C47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2836488" y="2879034"/>
              <a:ext cx="5173456" cy="7592215"/>
            </a:xfrm>
            <a:prstGeom prst="rect">
              <a:avLst/>
            </a:prstGeom>
          </p:spPr>
        </p:pic>
        <p:sp>
          <p:nvSpPr>
            <p:cNvPr id="22" name="TextBox 12">
              <a:extLst>
                <a:ext uri="{FF2B5EF4-FFF2-40B4-BE49-F238E27FC236}">
                  <a16:creationId xmlns:a16="http://schemas.microsoft.com/office/drawing/2014/main" id="{91AB9767-DD4E-42A4-943E-1923015A62C8}"/>
                </a:ext>
              </a:extLst>
            </p:cNvPr>
            <p:cNvSpPr txBox="1"/>
            <p:nvPr/>
          </p:nvSpPr>
          <p:spPr>
            <a:xfrm>
              <a:off x="11757166" y="1947684"/>
              <a:ext cx="6667900" cy="692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4500" spc="450" dirty="0">
                  <a:solidFill>
                    <a:srgbClr val="EFB95D"/>
                  </a:solidFill>
                  <a:ea typeface="王漢宗特黑體 Italics"/>
                </a:rPr>
                <a:t>▻ </a:t>
              </a:r>
              <a:r>
                <a:rPr lang="en-US" sz="4500" spc="450" dirty="0" err="1">
                  <a:solidFill>
                    <a:srgbClr val="EFB95D"/>
                  </a:solidFill>
                  <a:ea typeface="王漢宗特黑體 Italics"/>
                </a:rPr>
                <a:t>客製化最愛餐廳</a:t>
              </a:r>
              <a:endParaRPr lang="en-US" sz="4500" spc="450" dirty="0">
                <a:solidFill>
                  <a:srgbClr val="EFB95D"/>
                </a:solidFill>
                <a:ea typeface="王漢宗特黑體 Itali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350176" y="0"/>
            <a:ext cx="9373207" cy="10751858"/>
          </a:xfrm>
          <a:prstGeom prst="rect">
            <a:avLst/>
          </a:prstGeom>
          <a:solidFill>
            <a:srgbClr val="EFB95D"/>
          </a:solidFill>
        </p:spPr>
      </p:sp>
      <p:grpSp>
        <p:nvGrpSpPr>
          <p:cNvPr id="3" name="Group 3"/>
          <p:cNvGrpSpPr/>
          <p:nvPr/>
        </p:nvGrpSpPr>
        <p:grpSpPr>
          <a:xfrm rot="5400000">
            <a:off x="-877154" y="-603349"/>
            <a:ext cx="3264098" cy="3264098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952931" y="1564200"/>
            <a:ext cx="2193097" cy="2193097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grpSp>
        <p:nvGrpSpPr>
          <p:cNvPr id="7" name="Group 7"/>
          <p:cNvGrpSpPr/>
          <p:nvPr/>
        </p:nvGrpSpPr>
        <p:grpSpPr>
          <a:xfrm rot="5400000">
            <a:off x="16168775" y="7805701"/>
            <a:ext cx="3451642" cy="3451642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5100551" y="9278551"/>
            <a:ext cx="2136447" cy="2136447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7010400" y="-110951"/>
            <a:ext cx="11897975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ea typeface="王漢宗特黑體"/>
              </a:rPr>
              <a:t>功能說明</a:t>
            </a:r>
            <a:r>
              <a:rPr lang="en-US" sz="9000" dirty="0">
                <a:solidFill>
                  <a:srgbClr val="000000"/>
                </a:solidFill>
                <a:ea typeface="王漢宗特黑體"/>
              </a:rPr>
              <a:t>——</a:t>
            </a:r>
            <a:r>
              <a:rPr lang="en-US" sz="9000" dirty="0" err="1">
                <a:solidFill>
                  <a:srgbClr val="000000"/>
                </a:solidFill>
                <a:ea typeface="王漢宗特黑體"/>
              </a:rPr>
              <a:t>聚餐創建</a:t>
            </a:r>
            <a:endParaRPr lang="en-US" sz="9000" dirty="0">
              <a:solidFill>
                <a:srgbClr val="000000"/>
              </a:solidFill>
              <a:ea typeface="王漢宗特黑體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0C589788-754D-46CE-88B0-C8C6DBE7EDE6}"/>
              </a:ext>
            </a:extLst>
          </p:cNvPr>
          <p:cNvGrpSpPr/>
          <p:nvPr/>
        </p:nvGrpSpPr>
        <p:grpSpPr>
          <a:xfrm>
            <a:off x="10564331" y="1216777"/>
            <a:ext cx="6667900" cy="8615681"/>
            <a:chOff x="1509991" y="1468950"/>
            <a:chExt cx="6667900" cy="8615681"/>
          </a:xfrm>
        </p:grpSpPr>
        <p:pic>
          <p:nvPicPr>
            <p:cNvPr id="19" name="Picture 11">
              <a:extLst>
                <a:ext uri="{FF2B5EF4-FFF2-40B4-BE49-F238E27FC236}">
                  <a16:creationId xmlns:a16="http://schemas.microsoft.com/office/drawing/2014/main" id="{90FDC88A-7050-41FF-9D7D-95E1C7C09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844537" y="2458380"/>
              <a:ext cx="4471002" cy="7626251"/>
            </a:xfrm>
            <a:prstGeom prst="rect">
              <a:avLst/>
            </a:prstGeom>
          </p:spPr>
        </p:pic>
        <p:sp>
          <p:nvSpPr>
            <p:cNvPr id="20" name="TextBox 14">
              <a:extLst>
                <a:ext uri="{FF2B5EF4-FFF2-40B4-BE49-F238E27FC236}">
                  <a16:creationId xmlns:a16="http://schemas.microsoft.com/office/drawing/2014/main" id="{2186726C-26E9-4C16-9ABC-633EF02BE477}"/>
                </a:ext>
              </a:extLst>
            </p:cNvPr>
            <p:cNvSpPr txBox="1"/>
            <p:nvPr/>
          </p:nvSpPr>
          <p:spPr>
            <a:xfrm>
              <a:off x="1509991" y="1468950"/>
              <a:ext cx="6667900" cy="692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4500" spc="450" dirty="0">
                  <a:solidFill>
                    <a:schemeClr val="bg1"/>
                  </a:solidFill>
                  <a:ea typeface="王漢宗特黑體 Italics"/>
                </a:rPr>
                <a:t>▻</a:t>
              </a:r>
              <a:r>
                <a:rPr lang="en-US" sz="4500" spc="450" dirty="0" err="1">
                  <a:solidFill>
                    <a:schemeClr val="bg1"/>
                  </a:solidFill>
                  <a:ea typeface="王漢宗特黑體 Italics"/>
                </a:rPr>
                <a:t>建立餐廳投票池</a:t>
              </a:r>
              <a:endParaRPr lang="en-US" sz="4500" spc="450" dirty="0">
                <a:solidFill>
                  <a:schemeClr val="bg1"/>
                </a:solidFill>
                <a:ea typeface="王漢宗特黑體 Italics"/>
              </a:endParaRP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D3FC66BD-166B-4DE8-910A-D11E580BFD99}"/>
              </a:ext>
            </a:extLst>
          </p:cNvPr>
          <p:cNvGrpSpPr/>
          <p:nvPr/>
        </p:nvGrpSpPr>
        <p:grpSpPr>
          <a:xfrm>
            <a:off x="10192183" y="1322502"/>
            <a:ext cx="6667900" cy="9020557"/>
            <a:chOff x="9906000" y="1256353"/>
            <a:chExt cx="6667900" cy="9020557"/>
          </a:xfrm>
        </p:grpSpPr>
        <p:sp>
          <p:nvSpPr>
            <p:cNvPr id="25" name="TextBox 12">
              <a:extLst>
                <a:ext uri="{FF2B5EF4-FFF2-40B4-BE49-F238E27FC236}">
                  <a16:creationId xmlns:a16="http://schemas.microsoft.com/office/drawing/2014/main" id="{8F924E31-ABEE-4D04-B649-1165C14B1794}"/>
                </a:ext>
              </a:extLst>
            </p:cNvPr>
            <p:cNvSpPr txBox="1"/>
            <p:nvPr/>
          </p:nvSpPr>
          <p:spPr>
            <a:xfrm>
              <a:off x="9906000" y="1256353"/>
              <a:ext cx="6667900" cy="692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4500" spc="450" dirty="0">
                  <a:solidFill>
                    <a:schemeClr val="bg1"/>
                  </a:solidFill>
                  <a:ea typeface="王漢宗特黑體 Italics"/>
                </a:rPr>
                <a:t>▻</a:t>
              </a:r>
              <a:r>
                <a:rPr lang="en-US" sz="4500" spc="450" dirty="0" err="1">
                  <a:solidFill>
                    <a:schemeClr val="bg1"/>
                  </a:solidFill>
                  <a:ea typeface="王漢宗特黑體 Italics"/>
                </a:rPr>
                <a:t>建立餐廳投票池</a:t>
              </a:r>
              <a:endParaRPr lang="en-US" sz="4500" spc="450" dirty="0">
                <a:solidFill>
                  <a:schemeClr val="bg1"/>
                </a:solidFill>
                <a:ea typeface="王漢宗特黑體 Italics"/>
              </a:endParaRPr>
            </a:p>
          </p:txBody>
        </p:sp>
        <p:pic>
          <p:nvPicPr>
            <p:cNvPr id="26" name="Picture 10">
              <a:extLst>
                <a:ext uri="{FF2B5EF4-FFF2-40B4-BE49-F238E27FC236}">
                  <a16:creationId xmlns:a16="http://schemas.microsoft.com/office/drawing/2014/main" id="{019E579B-EB53-40C7-873D-2AB0AEEA07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9122" t="-3366" r="520" b="3366"/>
            <a:stretch/>
          </p:blipFill>
          <p:spPr>
            <a:xfrm>
              <a:off x="10963415" y="2035184"/>
              <a:ext cx="4093266" cy="8241726"/>
            </a:xfrm>
            <a:prstGeom prst="rect">
              <a:avLst/>
            </a:prstGeom>
          </p:spPr>
        </p:pic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1408ADA-1F95-4473-81C9-226950B54FA2}"/>
              </a:ext>
            </a:extLst>
          </p:cNvPr>
          <p:cNvGrpSpPr/>
          <p:nvPr/>
        </p:nvGrpSpPr>
        <p:grpSpPr>
          <a:xfrm>
            <a:off x="10168147" y="1358005"/>
            <a:ext cx="6667900" cy="8408990"/>
            <a:chOff x="11387817" y="1496454"/>
            <a:chExt cx="6667900" cy="8408990"/>
          </a:xfrm>
        </p:grpSpPr>
        <p:pic>
          <p:nvPicPr>
            <p:cNvPr id="28" name="Picture 10">
              <a:extLst>
                <a:ext uri="{FF2B5EF4-FFF2-40B4-BE49-F238E27FC236}">
                  <a16:creationId xmlns:a16="http://schemas.microsoft.com/office/drawing/2014/main" id="{EA2D090D-DDE5-4E52-8B9A-62567DA9A5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460" t="-4649" r="32182" b="4649"/>
            <a:stretch/>
          </p:blipFill>
          <p:spPr>
            <a:xfrm>
              <a:off x="12675134" y="1663718"/>
              <a:ext cx="4093266" cy="8241726"/>
            </a:xfrm>
            <a:prstGeom prst="rect">
              <a:avLst/>
            </a:prstGeom>
          </p:spPr>
        </p:pic>
        <p:sp>
          <p:nvSpPr>
            <p:cNvPr id="29" name="TextBox 12">
              <a:extLst>
                <a:ext uri="{FF2B5EF4-FFF2-40B4-BE49-F238E27FC236}">
                  <a16:creationId xmlns:a16="http://schemas.microsoft.com/office/drawing/2014/main" id="{3934851A-70DB-4330-8FE8-50A0AE39CC8E}"/>
                </a:ext>
              </a:extLst>
            </p:cNvPr>
            <p:cNvSpPr txBox="1"/>
            <p:nvPr/>
          </p:nvSpPr>
          <p:spPr>
            <a:xfrm>
              <a:off x="11387817" y="1496454"/>
              <a:ext cx="6667900" cy="692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4500" u="sng" spc="450" dirty="0">
                  <a:solidFill>
                    <a:schemeClr val="bg1"/>
                  </a:solidFill>
                  <a:ea typeface="王漢宗特黑體 Italics"/>
                </a:rPr>
                <a:t>▻</a:t>
              </a:r>
              <a:r>
                <a:rPr lang="en-US" sz="4500" u="sng" spc="450" dirty="0" err="1">
                  <a:solidFill>
                    <a:schemeClr val="bg1"/>
                  </a:solidFill>
                  <a:ea typeface="王漢宗特黑體 Italics"/>
                </a:rPr>
                <a:t>建立餐廳投票池</a:t>
              </a:r>
              <a:endParaRPr lang="en-US" sz="4500" u="sng" spc="450" dirty="0">
                <a:solidFill>
                  <a:schemeClr val="bg1"/>
                </a:solidFill>
                <a:ea typeface="王漢宗特黑體 Italics"/>
              </a:endParaRPr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66E312AD-4D4A-42C5-AFB6-9385A5CF3A7F}"/>
              </a:ext>
            </a:extLst>
          </p:cNvPr>
          <p:cNvGrpSpPr/>
          <p:nvPr/>
        </p:nvGrpSpPr>
        <p:grpSpPr>
          <a:xfrm>
            <a:off x="10180165" y="1322502"/>
            <a:ext cx="6667900" cy="9099579"/>
            <a:chOff x="11017929" y="648545"/>
            <a:chExt cx="6667900" cy="9099579"/>
          </a:xfrm>
        </p:grpSpPr>
        <p:pic>
          <p:nvPicPr>
            <p:cNvPr id="31" name="Picture 10">
              <a:extLst>
                <a:ext uri="{FF2B5EF4-FFF2-40B4-BE49-F238E27FC236}">
                  <a16:creationId xmlns:a16="http://schemas.microsoft.com/office/drawing/2014/main" id="{567338D7-87BD-4DF2-942F-5D7BC54A55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" r="63080"/>
            <a:stretch/>
          </p:blipFill>
          <p:spPr>
            <a:xfrm>
              <a:off x="11862846" y="1506398"/>
              <a:ext cx="4978067" cy="8241726"/>
            </a:xfrm>
            <a:prstGeom prst="rect">
              <a:avLst/>
            </a:prstGeom>
          </p:spPr>
        </p:pic>
        <p:sp>
          <p:nvSpPr>
            <p:cNvPr id="32" name="TextBox 12">
              <a:extLst>
                <a:ext uri="{FF2B5EF4-FFF2-40B4-BE49-F238E27FC236}">
                  <a16:creationId xmlns:a16="http://schemas.microsoft.com/office/drawing/2014/main" id="{282335E8-10FA-4E71-8740-6558E13636BC}"/>
                </a:ext>
              </a:extLst>
            </p:cNvPr>
            <p:cNvSpPr txBox="1"/>
            <p:nvPr/>
          </p:nvSpPr>
          <p:spPr>
            <a:xfrm>
              <a:off x="11017929" y="648545"/>
              <a:ext cx="6667900" cy="692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4500" u="sng" spc="450" dirty="0">
                  <a:solidFill>
                    <a:schemeClr val="bg1"/>
                  </a:solidFill>
                  <a:ea typeface="王漢宗特黑體 Italics"/>
                </a:rPr>
                <a:t>▻</a:t>
              </a:r>
              <a:r>
                <a:rPr lang="en-US" sz="4500" u="sng" spc="450" dirty="0" err="1">
                  <a:solidFill>
                    <a:schemeClr val="bg1"/>
                  </a:solidFill>
                  <a:ea typeface="王漢宗特黑體 Italics"/>
                </a:rPr>
                <a:t>建立餐廳投票池</a:t>
              </a:r>
              <a:endParaRPr lang="en-US" sz="4500" u="sng" spc="450" dirty="0">
                <a:solidFill>
                  <a:schemeClr val="bg1"/>
                </a:solidFill>
                <a:ea typeface="王漢宗特黑體 Italics"/>
              </a:endParaRPr>
            </a:p>
          </p:txBody>
        </p: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28657D37-ED62-40EA-A12D-12D45EC1CD0C}"/>
              </a:ext>
            </a:extLst>
          </p:cNvPr>
          <p:cNvGrpSpPr/>
          <p:nvPr/>
        </p:nvGrpSpPr>
        <p:grpSpPr>
          <a:xfrm>
            <a:off x="9526459" y="1377055"/>
            <a:ext cx="7333624" cy="8008876"/>
            <a:chOff x="3324262" y="1987606"/>
            <a:chExt cx="7333624" cy="8008876"/>
          </a:xfrm>
        </p:grpSpPr>
        <p:sp>
          <p:nvSpPr>
            <p:cNvPr id="34" name="TextBox 14">
              <a:extLst>
                <a:ext uri="{FF2B5EF4-FFF2-40B4-BE49-F238E27FC236}">
                  <a16:creationId xmlns:a16="http://schemas.microsoft.com/office/drawing/2014/main" id="{B126C986-BDAC-4F9B-B81D-A9D436C7A64D}"/>
                </a:ext>
              </a:extLst>
            </p:cNvPr>
            <p:cNvSpPr txBox="1"/>
            <p:nvPr/>
          </p:nvSpPr>
          <p:spPr>
            <a:xfrm>
              <a:off x="3324262" y="1987606"/>
              <a:ext cx="7333624" cy="6924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altLang="zh-TW" sz="4500" spc="450" dirty="0">
                  <a:solidFill>
                    <a:schemeClr val="bg1"/>
                  </a:solidFill>
                  <a:ea typeface="王漢宗特黑體 Italics"/>
                </a:rPr>
                <a:t>▻</a:t>
              </a:r>
              <a:r>
                <a:rPr lang="zh-TW" altLang="en-US" sz="4500" spc="450" dirty="0">
                  <a:solidFill>
                    <a:schemeClr val="bg1"/>
                  </a:solidFill>
                  <a:ea typeface="王漢宗特黑體 Italics"/>
                </a:rPr>
                <a:t>開始投票提示</a:t>
              </a:r>
              <a:endParaRPr lang="en-US" sz="4500" spc="450" dirty="0">
                <a:solidFill>
                  <a:schemeClr val="bg1"/>
                </a:solidFill>
                <a:ea typeface="王漢宗特黑體 Italics"/>
              </a:endParaRPr>
            </a:p>
          </p:txBody>
        </p:sp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5D81B184-E0A1-4CCA-B434-E44A9E11B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6106" y="2778983"/>
              <a:ext cx="5209937" cy="7217499"/>
            </a:xfrm>
            <a:prstGeom prst="rect">
              <a:avLst/>
            </a:prstGeom>
          </p:spPr>
        </p:pic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FA83B386-CAF6-4116-983F-A3F56F35FF29}"/>
              </a:ext>
            </a:extLst>
          </p:cNvPr>
          <p:cNvGrpSpPr/>
          <p:nvPr/>
        </p:nvGrpSpPr>
        <p:grpSpPr>
          <a:xfrm>
            <a:off x="10324994" y="1306631"/>
            <a:ext cx="6667900" cy="8841055"/>
            <a:chOff x="10241623" y="1243576"/>
            <a:chExt cx="6667900" cy="8841055"/>
          </a:xfrm>
        </p:grpSpPr>
        <p:pic>
          <p:nvPicPr>
            <p:cNvPr id="45" name="Picture 12">
              <a:extLst>
                <a:ext uri="{FF2B5EF4-FFF2-40B4-BE49-F238E27FC236}">
                  <a16:creationId xmlns:a16="http://schemas.microsoft.com/office/drawing/2014/main" id="{83F2B0CA-7811-4628-B2C3-7B0A04FCB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0982371" y="2120325"/>
              <a:ext cx="5186404" cy="7964306"/>
            </a:xfrm>
            <a:prstGeom prst="rect">
              <a:avLst/>
            </a:prstGeom>
          </p:spPr>
        </p:pic>
        <p:sp>
          <p:nvSpPr>
            <p:cNvPr id="46" name="TextBox 14">
              <a:extLst>
                <a:ext uri="{FF2B5EF4-FFF2-40B4-BE49-F238E27FC236}">
                  <a16:creationId xmlns:a16="http://schemas.microsoft.com/office/drawing/2014/main" id="{27E232F4-EB35-48AC-8209-9DD6A4068ADF}"/>
                </a:ext>
              </a:extLst>
            </p:cNvPr>
            <p:cNvSpPr txBox="1"/>
            <p:nvPr/>
          </p:nvSpPr>
          <p:spPr>
            <a:xfrm>
              <a:off x="10241623" y="1243576"/>
              <a:ext cx="6667900" cy="692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altLang="zh-TW" sz="4500" spc="450" dirty="0">
                  <a:solidFill>
                    <a:schemeClr val="bg1"/>
                  </a:solidFill>
                  <a:ea typeface="王漢宗特黑體 Italics"/>
                </a:rPr>
                <a:t>▻</a:t>
              </a:r>
              <a:r>
                <a:rPr lang="zh-TW" altLang="en-US" sz="4500" spc="450" dirty="0">
                  <a:solidFill>
                    <a:schemeClr val="bg1"/>
                  </a:solidFill>
                  <a:ea typeface="王漢宗特黑體 Italics"/>
                </a:rPr>
                <a:t>分享給朋友</a:t>
              </a:r>
              <a:r>
                <a:rPr lang="en-US" altLang="zh-TW" sz="4500" spc="450" dirty="0">
                  <a:solidFill>
                    <a:schemeClr val="bg1"/>
                  </a:solidFill>
                  <a:ea typeface="王漢宗特黑體 Italics"/>
                </a:rPr>
                <a:t>,</a:t>
              </a:r>
              <a:r>
                <a:rPr lang="zh-TW" altLang="en-US" sz="4500" spc="450" dirty="0">
                  <a:solidFill>
                    <a:schemeClr val="bg1"/>
                  </a:solidFill>
                  <a:ea typeface="王漢宗特黑體 Italics"/>
                </a:rPr>
                <a:t>群組</a:t>
              </a:r>
              <a:endParaRPr lang="en-US" sz="4500" spc="450" dirty="0">
                <a:solidFill>
                  <a:schemeClr val="bg1"/>
                </a:solidFill>
                <a:ea typeface="王漢宗特黑體 Itali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877154" y="-603349"/>
            <a:ext cx="3264098" cy="326409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952931" y="1564200"/>
            <a:ext cx="2193097" cy="2193097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grpSp>
        <p:nvGrpSpPr>
          <p:cNvPr id="6" name="Group 6"/>
          <p:cNvGrpSpPr/>
          <p:nvPr/>
        </p:nvGrpSpPr>
        <p:grpSpPr>
          <a:xfrm rot="5400000">
            <a:off x="18745200" y="9136972"/>
            <a:ext cx="3451642" cy="3451642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7676976" y="10609822"/>
            <a:ext cx="2136447" cy="2136447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6491209" y="9405"/>
            <a:ext cx="11796791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ea typeface="王漢宗特黑體"/>
              </a:rPr>
              <a:t>功能說明</a:t>
            </a:r>
            <a:r>
              <a:rPr lang="en-US" sz="9000" dirty="0">
                <a:solidFill>
                  <a:srgbClr val="000000"/>
                </a:solidFill>
                <a:ea typeface="王漢宗特黑體"/>
              </a:rPr>
              <a:t>——</a:t>
            </a:r>
            <a:r>
              <a:rPr lang="en-US" sz="9000" dirty="0" err="1">
                <a:solidFill>
                  <a:srgbClr val="000000"/>
                </a:solidFill>
                <a:ea typeface="王漢宗特黑體"/>
              </a:rPr>
              <a:t>餐廳投票</a:t>
            </a:r>
            <a:endParaRPr lang="en-US" sz="9000" dirty="0">
              <a:solidFill>
                <a:srgbClr val="000000"/>
              </a:solidFill>
              <a:ea typeface="王漢宗特黑體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2"/>
          <a:srcRect b="17631"/>
          <a:stretch/>
        </p:blipFill>
        <p:spPr>
          <a:xfrm>
            <a:off x="14023495" y="2090473"/>
            <a:ext cx="3981880" cy="667993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3"/>
          <a:srcRect b="17339"/>
          <a:stretch/>
        </p:blipFill>
        <p:spPr>
          <a:xfrm>
            <a:off x="8915400" y="2090473"/>
            <a:ext cx="3914666" cy="67035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977359" y="1493027"/>
            <a:ext cx="6667900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 spc="450" dirty="0">
                <a:solidFill>
                  <a:srgbClr val="EFB95D"/>
                </a:solidFill>
                <a:ea typeface="王漢宗特黑體 Italics"/>
              </a:rPr>
              <a:t>▻</a:t>
            </a:r>
            <a:r>
              <a:rPr lang="en-US" sz="4500" spc="450" dirty="0" err="1">
                <a:solidFill>
                  <a:srgbClr val="EFB95D"/>
                </a:solidFill>
                <a:ea typeface="王漢宗特黑體 Italics"/>
              </a:rPr>
              <a:t>滑動式餐廳投票</a:t>
            </a:r>
            <a:endParaRPr lang="en-US" sz="4500" spc="450" dirty="0">
              <a:solidFill>
                <a:srgbClr val="EFB95D"/>
              </a:solidFill>
              <a:ea typeface="王漢宗特黑體 Italics"/>
            </a:endParaRPr>
          </a:p>
        </p:txBody>
      </p:sp>
      <p:pic>
        <p:nvPicPr>
          <p:cNvPr id="14" name="Picture 11">
            <a:extLst>
              <a:ext uri="{FF2B5EF4-FFF2-40B4-BE49-F238E27FC236}">
                <a16:creationId xmlns:a16="http://schemas.microsoft.com/office/drawing/2014/main" id="{0DB618C1-50CE-450A-9F5E-96DFEE1718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597"/>
          <a:stretch/>
        </p:blipFill>
        <p:spPr>
          <a:xfrm>
            <a:off x="9493734" y="8866405"/>
            <a:ext cx="3981880" cy="1330234"/>
          </a:xfrm>
          <a:prstGeom prst="rect">
            <a:avLst/>
          </a:prstGeom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EF57B922-41BC-4E9C-9595-8BD408A375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597"/>
          <a:stretch/>
        </p:blipFill>
        <p:spPr>
          <a:xfrm>
            <a:off x="14500972" y="8866405"/>
            <a:ext cx="3914666" cy="1330234"/>
          </a:xfrm>
          <a:prstGeom prst="rect">
            <a:avLst/>
          </a:prstGeom>
        </p:spPr>
      </p:pic>
      <p:sp>
        <p:nvSpPr>
          <p:cNvPr id="17" name="AutoShape 2">
            <a:extLst>
              <a:ext uri="{FF2B5EF4-FFF2-40B4-BE49-F238E27FC236}">
                <a16:creationId xmlns:a16="http://schemas.microsoft.com/office/drawing/2014/main" id="{69F6882F-A2AA-4AD5-997D-0623BE2DB0A4}"/>
              </a:ext>
            </a:extLst>
          </p:cNvPr>
          <p:cNvSpPr/>
          <p:nvPr/>
        </p:nvSpPr>
        <p:spPr>
          <a:xfrm>
            <a:off x="18745199" y="-103936"/>
            <a:ext cx="9373207" cy="10751858"/>
          </a:xfrm>
          <a:prstGeom prst="rect">
            <a:avLst/>
          </a:prstGeom>
          <a:solidFill>
            <a:srgbClr val="EFB95D"/>
          </a:solid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877154" y="-603349"/>
            <a:ext cx="3264098" cy="326409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952931" y="1564200"/>
            <a:ext cx="2193097" cy="2193097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6491209" y="0"/>
            <a:ext cx="11796791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ea typeface="王漢宗特黑體"/>
              </a:rPr>
              <a:t>功能說明</a:t>
            </a:r>
            <a:r>
              <a:rPr lang="en-US" sz="9000" dirty="0">
                <a:solidFill>
                  <a:srgbClr val="000000"/>
                </a:solidFill>
                <a:ea typeface="王漢宗特黑體"/>
              </a:rPr>
              <a:t>——</a:t>
            </a:r>
            <a:r>
              <a:rPr lang="en-US" sz="9000" dirty="0" err="1">
                <a:solidFill>
                  <a:srgbClr val="000000"/>
                </a:solidFill>
                <a:ea typeface="王漢宗特黑體"/>
              </a:rPr>
              <a:t>時段投票</a:t>
            </a:r>
            <a:endParaRPr lang="en-US" sz="9000" dirty="0">
              <a:solidFill>
                <a:srgbClr val="000000"/>
              </a:solidFill>
              <a:ea typeface="王漢宗特黑體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81A22D8C-0DA6-45FA-83F0-025CD0294887}"/>
              </a:ext>
            </a:extLst>
          </p:cNvPr>
          <p:cNvGrpSpPr/>
          <p:nvPr/>
        </p:nvGrpSpPr>
        <p:grpSpPr>
          <a:xfrm>
            <a:off x="9538974" y="1406653"/>
            <a:ext cx="8887350" cy="8880347"/>
            <a:chOff x="9538974" y="1406653"/>
            <a:chExt cx="8887350" cy="8880347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0638687" y="2075176"/>
              <a:ext cx="7787637" cy="8211824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9538974" y="1406653"/>
              <a:ext cx="6667900" cy="781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4500" spc="450" dirty="0">
                  <a:solidFill>
                    <a:srgbClr val="EFB95D"/>
                  </a:solidFill>
                  <a:ea typeface="王漢宗特黑體 Italics"/>
                </a:rPr>
                <a:t>▻</a:t>
              </a:r>
              <a:r>
                <a:rPr lang="en-US" sz="4500" spc="450" dirty="0" err="1">
                  <a:solidFill>
                    <a:srgbClr val="EFB95D"/>
                  </a:solidFill>
                  <a:ea typeface="王漢宗特黑體 Italics"/>
                </a:rPr>
                <a:t>用餐時段投票</a:t>
              </a:r>
              <a:endParaRPr lang="en-US" sz="4500" spc="450" dirty="0">
                <a:solidFill>
                  <a:srgbClr val="EFB95D"/>
                </a:solidFill>
                <a:ea typeface="王漢宗特黑體 Italics"/>
              </a:endParaRPr>
            </a:p>
          </p:txBody>
        </p:sp>
      </p:grpSp>
      <p:sp>
        <p:nvSpPr>
          <p:cNvPr id="13" name="AutoShape 2">
            <a:extLst>
              <a:ext uri="{FF2B5EF4-FFF2-40B4-BE49-F238E27FC236}">
                <a16:creationId xmlns:a16="http://schemas.microsoft.com/office/drawing/2014/main" id="{6CCDDE8D-A9B0-4B7A-A74B-53E092CC42DF}"/>
              </a:ext>
            </a:extLst>
          </p:cNvPr>
          <p:cNvSpPr/>
          <p:nvPr/>
        </p:nvSpPr>
        <p:spPr>
          <a:xfrm>
            <a:off x="19620417" y="-539849"/>
            <a:ext cx="9373207" cy="10751858"/>
          </a:xfrm>
          <a:prstGeom prst="rect">
            <a:avLst/>
          </a:prstGeom>
          <a:solidFill>
            <a:srgbClr val="EFB95D"/>
          </a:solidFill>
        </p:spPr>
      </p:sp>
      <p:grpSp>
        <p:nvGrpSpPr>
          <p:cNvPr id="29" name="Group 7">
            <a:extLst>
              <a:ext uri="{FF2B5EF4-FFF2-40B4-BE49-F238E27FC236}">
                <a16:creationId xmlns:a16="http://schemas.microsoft.com/office/drawing/2014/main" id="{968B4EAF-6B37-4833-9D18-793C502167F7}"/>
              </a:ext>
            </a:extLst>
          </p:cNvPr>
          <p:cNvGrpSpPr/>
          <p:nvPr/>
        </p:nvGrpSpPr>
        <p:grpSpPr>
          <a:xfrm rot="5400000">
            <a:off x="18973800" y="9639300"/>
            <a:ext cx="3451642" cy="3451642"/>
            <a:chOff x="0" y="0"/>
            <a:chExt cx="6350000" cy="6350000"/>
          </a:xfrm>
        </p:grpSpPr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C51655A8-8ECD-49B3-B7F4-1D2A13000F38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grpSp>
        <p:nvGrpSpPr>
          <p:cNvPr id="31" name="Group 9">
            <a:extLst>
              <a:ext uri="{FF2B5EF4-FFF2-40B4-BE49-F238E27FC236}">
                <a16:creationId xmlns:a16="http://schemas.microsoft.com/office/drawing/2014/main" id="{5743E959-3EEF-4985-AA73-E8F7F002E3F9}"/>
              </a:ext>
            </a:extLst>
          </p:cNvPr>
          <p:cNvGrpSpPr/>
          <p:nvPr/>
        </p:nvGrpSpPr>
        <p:grpSpPr>
          <a:xfrm>
            <a:off x="17905576" y="11112150"/>
            <a:ext cx="2136447" cy="2136447"/>
            <a:chOff x="0" y="0"/>
            <a:chExt cx="6350000" cy="6350000"/>
          </a:xfrm>
        </p:grpSpPr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507740C8-936B-468A-A9F8-6AF4AA6A5231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5380DDAA-0BC9-4A96-8D70-D96233965F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9305" y="7262174"/>
            <a:ext cx="1102456" cy="1102456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9350176" y="0"/>
            <a:ext cx="9373207" cy="10751858"/>
          </a:xfrm>
          <a:prstGeom prst="rect">
            <a:avLst/>
          </a:prstGeom>
          <a:solidFill>
            <a:srgbClr val="EFB95D"/>
          </a:solidFill>
        </p:spPr>
      </p:sp>
      <p:grpSp>
        <p:nvGrpSpPr>
          <p:cNvPr id="3" name="Group 3"/>
          <p:cNvGrpSpPr/>
          <p:nvPr/>
        </p:nvGrpSpPr>
        <p:grpSpPr>
          <a:xfrm rot="5400000">
            <a:off x="-877154" y="-603349"/>
            <a:ext cx="3264098" cy="3264098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952931" y="1564200"/>
            <a:ext cx="2193097" cy="2193097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grpSp>
        <p:nvGrpSpPr>
          <p:cNvPr id="7" name="Group 7"/>
          <p:cNvGrpSpPr/>
          <p:nvPr/>
        </p:nvGrpSpPr>
        <p:grpSpPr>
          <a:xfrm rot="5400000">
            <a:off x="16168775" y="7805701"/>
            <a:ext cx="3451642" cy="3451642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5100551" y="9278551"/>
            <a:ext cx="2136447" cy="2136447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9610198" y="-64575"/>
            <a:ext cx="9113185" cy="1510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zh-TW" altLang="en-US" sz="9000" dirty="0">
                <a:solidFill>
                  <a:srgbClr val="000000"/>
                </a:solidFill>
                <a:ea typeface="王漢宗特黑體"/>
              </a:rPr>
              <a:t>完整的回饋體驗</a:t>
            </a:r>
            <a:endParaRPr lang="en-US" sz="9000" dirty="0">
              <a:solidFill>
                <a:srgbClr val="000000"/>
              </a:solidFill>
              <a:ea typeface="王漢宗特黑體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966914" y="2473393"/>
            <a:ext cx="3503619" cy="7585643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384773" y="1704975"/>
            <a:ext cx="6667900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 spc="450">
                <a:solidFill>
                  <a:srgbClr val="FFFFFF"/>
                </a:solidFill>
                <a:ea typeface="思源黑体 Italics"/>
              </a:rPr>
              <a:t>▻圖像化投票結果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8058F5B0-6E5E-4A7A-974E-3C93DDB246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252" y="-2281936"/>
            <a:ext cx="1965521" cy="19655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592800" y="-232429"/>
            <a:ext cx="9373207" cy="10751858"/>
          </a:xfrm>
          <a:prstGeom prst="rect">
            <a:avLst/>
          </a:prstGeom>
          <a:solidFill>
            <a:srgbClr val="EFB95D"/>
          </a:solidFill>
        </p:spPr>
      </p:sp>
      <p:grpSp>
        <p:nvGrpSpPr>
          <p:cNvPr id="3" name="Group 3"/>
          <p:cNvGrpSpPr/>
          <p:nvPr/>
        </p:nvGrpSpPr>
        <p:grpSpPr>
          <a:xfrm rot="5400000">
            <a:off x="-877154" y="-603349"/>
            <a:ext cx="3264098" cy="3264098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952931" y="1564200"/>
            <a:ext cx="2193097" cy="2193097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grpSp>
        <p:nvGrpSpPr>
          <p:cNvPr id="7" name="Group 7"/>
          <p:cNvGrpSpPr/>
          <p:nvPr/>
        </p:nvGrpSpPr>
        <p:grpSpPr>
          <a:xfrm rot="5400000">
            <a:off x="16168775" y="7805701"/>
            <a:ext cx="3451642" cy="3451642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5100551" y="9278551"/>
            <a:ext cx="2136447" cy="2136447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F773191-9609-468B-B08A-05DEC1267ADC}"/>
              </a:ext>
            </a:extLst>
          </p:cNvPr>
          <p:cNvSpPr txBox="1"/>
          <p:nvPr/>
        </p:nvSpPr>
        <p:spPr>
          <a:xfrm>
            <a:off x="6291110" y="6819900"/>
            <a:ext cx="57057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0" dirty="0">
                <a:latin typeface="王漢宗特黑體" panose="02020500000000000000" charset="-120"/>
                <a:ea typeface="王漢宗特黑體" panose="02020500000000000000" charset="-120"/>
              </a:rPr>
              <a:t>用戶回饋</a:t>
            </a:r>
            <a:endParaRPr lang="en-US" altLang="zh-TW" sz="8000" dirty="0">
              <a:latin typeface="王漢宗特黑體" panose="02020500000000000000" charset="-120"/>
              <a:ea typeface="王漢宗特黑體" panose="02020500000000000000" charset="-12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9CFAFAF8-7FA4-4695-B964-830464A89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478" y="2588367"/>
            <a:ext cx="3931042" cy="3931042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8C125AC-BB9C-4133-ADDD-67BCF9AA91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977" y="4955444"/>
            <a:ext cx="2338568" cy="2338568"/>
          </a:xfrm>
          <a:prstGeom prst="rect">
            <a:avLst/>
          </a:prstGeom>
        </p:spPr>
      </p:pic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FB1392C0-2A05-477C-BB12-B57F51E01508}"/>
              </a:ext>
            </a:extLst>
          </p:cNvPr>
          <p:cNvCxnSpPr>
            <a:cxnSpLocks/>
          </p:cNvCxnSpPr>
          <p:nvPr/>
        </p:nvCxnSpPr>
        <p:spPr>
          <a:xfrm>
            <a:off x="4800600" y="4955444"/>
            <a:ext cx="0" cy="0"/>
          </a:xfrm>
          <a:prstGeom prst="line">
            <a:avLst/>
          </a:prstGeom>
          <a:ln w="76200">
            <a:solidFill>
              <a:schemeClr val="dk1">
                <a:shade val="95000"/>
                <a:satMod val="10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3F6B0604-B0F4-4FA7-BB0C-57389B0E6DAE}"/>
              </a:ext>
            </a:extLst>
          </p:cNvPr>
          <p:cNvSpPr txBox="1"/>
          <p:nvPr/>
        </p:nvSpPr>
        <p:spPr>
          <a:xfrm>
            <a:off x="-2960535" y="1826367"/>
            <a:ext cx="1962757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latin typeface="王漢宗特黑體" panose="02020500000000000000" charset="-120"/>
                <a:ea typeface="王漢宗特黑體" panose="02020500000000000000" charset="-120"/>
              </a:rPr>
              <a:t>流暢度</a:t>
            </a:r>
            <a:endParaRPr lang="en-US" altLang="zh-TW" sz="4400" dirty="0">
              <a:latin typeface="王漢宗特黑體" panose="02020500000000000000" charset="-120"/>
              <a:ea typeface="王漢宗特黑體" panose="02020500000000000000" charset="-12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BC5AC9E-F26D-4C0C-B877-723BCCF7E4F1}"/>
              </a:ext>
            </a:extLst>
          </p:cNvPr>
          <p:cNvSpPr txBox="1"/>
          <p:nvPr/>
        </p:nvSpPr>
        <p:spPr>
          <a:xfrm>
            <a:off x="-2907783" y="3802041"/>
            <a:ext cx="1962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latin typeface="王漢宗特黑體" panose="02020500000000000000" charset="-120"/>
                <a:ea typeface="王漢宗特黑體" panose="02020500000000000000" charset="-120"/>
              </a:rPr>
              <a:t>設計感</a:t>
            </a:r>
            <a:endParaRPr lang="en-US" altLang="zh-TW" sz="4400" dirty="0">
              <a:latin typeface="王漢宗特黑體" panose="02020500000000000000" charset="-120"/>
              <a:ea typeface="王漢宗特黑體" panose="02020500000000000000" charset="-12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E5C164B8-1EFD-4A27-A8A6-17A459981E1D}"/>
              </a:ext>
            </a:extLst>
          </p:cNvPr>
          <p:cNvSpPr txBox="1"/>
          <p:nvPr/>
        </p:nvSpPr>
        <p:spPr>
          <a:xfrm>
            <a:off x="-2907783" y="5785156"/>
            <a:ext cx="1962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latin typeface="王漢宗特黑體" panose="02020500000000000000" charset="-120"/>
                <a:ea typeface="王漢宗特黑體" panose="02020500000000000000" charset="-120"/>
              </a:rPr>
              <a:t>實用度</a:t>
            </a:r>
            <a:endParaRPr lang="en-US" altLang="zh-TW" sz="4400" dirty="0">
              <a:latin typeface="王漢宗特黑體" panose="02020500000000000000" charset="-120"/>
              <a:ea typeface="王漢宗特黑體" panose="02020500000000000000" charset="-12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F2291D08-1812-4E2B-9064-C4AB961C43E4}"/>
              </a:ext>
            </a:extLst>
          </p:cNvPr>
          <p:cNvSpPr txBox="1"/>
          <p:nvPr/>
        </p:nvSpPr>
        <p:spPr>
          <a:xfrm>
            <a:off x="-2896060" y="7768271"/>
            <a:ext cx="1962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latin typeface="王漢宗特黑體" panose="02020500000000000000" charset="-120"/>
                <a:ea typeface="王漢宗特黑體" panose="02020500000000000000" charset="-120"/>
              </a:rPr>
              <a:t>易操作</a:t>
            </a:r>
            <a:endParaRPr lang="en-US" altLang="zh-TW" sz="4400" dirty="0">
              <a:latin typeface="王漢宗特黑體" panose="02020500000000000000" charset="-120"/>
              <a:ea typeface="王漢宗特黑體" panose="02020500000000000000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28000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字方塊 24">
            <a:extLst>
              <a:ext uri="{FF2B5EF4-FFF2-40B4-BE49-F238E27FC236}">
                <a16:creationId xmlns:a16="http://schemas.microsoft.com/office/drawing/2014/main" id="{808D0105-1E4D-433A-9918-188BD6EEE26A}"/>
              </a:ext>
            </a:extLst>
          </p:cNvPr>
          <p:cNvSpPr txBox="1"/>
          <p:nvPr/>
        </p:nvSpPr>
        <p:spPr>
          <a:xfrm>
            <a:off x="2295219" y="1729381"/>
            <a:ext cx="1962757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latin typeface="王漢宗特黑體" panose="02020500000000000000" charset="-120"/>
                <a:ea typeface="王漢宗特黑體" panose="02020500000000000000" charset="-120"/>
              </a:rPr>
              <a:t>流暢度</a:t>
            </a:r>
            <a:endParaRPr lang="en-US" altLang="zh-TW" sz="4400" dirty="0">
              <a:latin typeface="王漢宗特黑體" panose="02020500000000000000" charset="-120"/>
              <a:ea typeface="王漢宗特黑體" panose="02020500000000000000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E38E5E2-1BDB-4455-B89F-A2948DBB30FE}"/>
              </a:ext>
            </a:extLst>
          </p:cNvPr>
          <p:cNvSpPr txBox="1"/>
          <p:nvPr/>
        </p:nvSpPr>
        <p:spPr>
          <a:xfrm>
            <a:off x="2347971" y="3705055"/>
            <a:ext cx="1962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latin typeface="王漢宗特黑體" panose="02020500000000000000" charset="-120"/>
                <a:ea typeface="王漢宗特黑體" panose="02020500000000000000" charset="-120"/>
              </a:rPr>
              <a:t>設計感</a:t>
            </a:r>
            <a:endParaRPr lang="en-US" altLang="zh-TW" sz="4400" dirty="0">
              <a:latin typeface="王漢宗特黑體" panose="02020500000000000000" charset="-120"/>
              <a:ea typeface="王漢宗特黑體" panose="02020500000000000000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C2E2E94F-C1B8-418E-9FF8-E75CF0448068}"/>
              </a:ext>
            </a:extLst>
          </p:cNvPr>
          <p:cNvSpPr txBox="1"/>
          <p:nvPr/>
        </p:nvSpPr>
        <p:spPr>
          <a:xfrm>
            <a:off x="2347971" y="5688170"/>
            <a:ext cx="1962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latin typeface="王漢宗特黑體" panose="02020500000000000000" charset="-120"/>
                <a:ea typeface="王漢宗特黑體" panose="02020500000000000000" charset="-120"/>
              </a:rPr>
              <a:t>實用度</a:t>
            </a:r>
            <a:endParaRPr lang="en-US" altLang="zh-TW" sz="4400" dirty="0">
              <a:latin typeface="王漢宗特黑體" panose="02020500000000000000" charset="-120"/>
              <a:ea typeface="王漢宗特黑體" panose="02020500000000000000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09E7F6D-7CB3-4EC0-857A-EB60BCCD68F0}"/>
              </a:ext>
            </a:extLst>
          </p:cNvPr>
          <p:cNvSpPr txBox="1"/>
          <p:nvPr/>
        </p:nvSpPr>
        <p:spPr>
          <a:xfrm>
            <a:off x="2359694" y="7671285"/>
            <a:ext cx="1962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latin typeface="王漢宗特黑體" panose="02020500000000000000" charset="-120"/>
                <a:ea typeface="王漢宗特黑體" panose="02020500000000000000" charset="-120"/>
              </a:rPr>
              <a:t>易操作</a:t>
            </a:r>
            <a:endParaRPr lang="en-US" altLang="zh-TW" sz="4400" dirty="0">
              <a:latin typeface="王漢宗特黑體" panose="02020500000000000000" charset="-120"/>
              <a:ea typeface="王漢宗特黑體" panose="02020500000000000000" charset="-120"/>
            </a:endParaRP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7FC49E87-F225-42B6-B8FE-83B5D67F6E8D}"/>
              </a:ext>
            </a:extLst>
          </p:cNvPr>
          <p:cNvCxnSpPr/>
          <p:nvPr/>
        </p:nvCxnSpPr>
        <p:spPr>
          <a:xfrm>
            <a:off x="4800600" y="1683840"/>
            <a:ext cx="0" cy="6919319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0A31C9A6-2C38-4DFA-B3EF-86F17556FE9F}"/>
              </a:ext>
            </a:extLst>
          </p:cNvPr>
          <p:cNvSpPr/>
          <p:nvPr/>
        </p:nvSpPr>
        <p:spPr>
          <a:xfrm>
            <a:off x="5133673" y="3913200"/>
            <a:ext cx="7498800" cy="360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C7FFA0FB-271F-4E22-A2BF-563B41BF41C6}"/>
              </a:ext>
            </a:extLst>
          </p:cNvPr>
          <p:cNvSpPr txBox="1"/>
          <p:nvPr/>
        </p:nvSpPr>
        <p:spPr>
          <a:xfrm>
            <a:off x="14859000" y="7641188"/>
            <a:ext cx="1962757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>
                <a:latin typeface="王漢宗特黑體" panose="02020500000000000000" charset="-120"/>
                <a:ea typeface="王漢宗特黑體" panose="02020500000000000000" charset="-120"/>
              </a:rPr>
              <a:t>75.0%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0B63AA57-F2EA-4705-8E6A-B1BCF52D0D36}"/>
              </a:ext>
            </a:extLst>
          </p:cNvPr>
          <p:cNvSpPr txBox="1"/>
          <p:nvPr/>
        </p:nvSpPr>
        <p:spPr>
          <a:xfrm>
            <a:off x="14829692" y="5688170"/>
            <a:ext cx="1962757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>
                <a:latin typeface="王漢宗特黑體" panose="02020500000000000000" charset="-120"/>
                <a:ea typeface="王漢宗特黑體" panose="02020500000000000000" charset="-120"/>
              </a:rPr>
              <a:t>79.2%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C767D017-E9EF-4F4D-B385-9080BDAA13EB}"/>
              </a:ext>
            </a:extLst>
          </p:cNvPr>
          <p:cNvSpPr txBox="1"/>
          <p:nvPr/>
        </p:nvSpPr>
        <p:spPr>
          <a:xfrm>
            <a:off x="14798314" y="1723195"/>
            <a:ext cx="1962757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>
                <a:latin typeface="王漢宗特黑體" panose="02020500000000000000" charset="-120"/>
                <a:ea typeface="王漢宗特黑體" panose="02020500000000000000" charset="-120"/>
              </a:rPr>
              <a:t>87.5%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C5031D8-BB1E-40BB-B29C-9C5992A79507}"/>
              </a:ext>
            </a:extLst>
          </p:cNvPr>
          <p:cNvSpPr txBox="1"/>
          <p:nvPr/>
        </p:nvSpPr>
        <p:spPr>
          <a:xfrm>
            <a:off x="14798313" y="3705055"/>
            <a:ext cx="1962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>
                <a:latin typeface="王漢宗特黑體" panose="02020500000000000000" charset="-120"/>
                <a:ea typeface="王漢宗特黑體" panose="02020500000000000000" charset="-120"/>
              </a:rPr>
              <a:t>83.3%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B7C548B-B5B3-4AC6-BEA5-717DCC5B9137}"/>
              </a:ext>
            </a:extLst>
          </p:cNvPr>
          <p:cNvSpPr/>
          <p:nvPr/>
        </p:nvSpPr>
        <p:spPr>
          <a:xfrm>
            <a:off x="5111262" y="7861785"/>
            <a:ext cx="6750000" cy="38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11D7F3CC-3579-49AB-BFB2-7ED414E8040C}"/>
              </a:ext>
            </a:extLst>
          </p:cNvPr>
          <p:cNvSpPr/>
          <p:nvPr/>
        </p:nvSpPr>
        <p:spPr>
          <a:xfrm>
            <a:off x="5111262" y="5868466"/>
            <a:ext cx="7128000" cy="38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EEBA692-C9CC-4949-8318-7D3F50A93EE0}"/>
              </a:ext>
            </a:extLst>
          </p:cNvPr>
          <p:cNvSpPr/>
          <p:nvPr/>
        </p:nvSpPr>
        <p:spPr>
          <a:xfrm>
            <a:off x="5111261" y="1919881"/>
            <a:ext cx="7876800" cy="38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6" name="Group 3">
            <a:extLst>
              <a:ext uri="{FF2B5EF4-FFF2-40B4-BE49-F238E27FC236}">
                <a16:creationId xmlns:a16="http://schemas.microsoft.com/office/drawing/2014/main" id="{6A314E93-F23F-4F67-8E50-6284AA0CF292}"/>
              </a:ext>
            </a:extLst>
          </p:cNvPr>
          <p:cNvGrpSpPr/>
          <p:nvPr/>
        </p:nvGrpSpPr>
        <p:grpSpPr>
          <a:xfrm rot="5400000">
            <a:off x="-2819400" y="-3086100"/>
            <a:ext cx="3264098" cy="3264098"/>
            <a:chOff x="0" y="0"/>
            <a:chExt cx="6350000" cy="6350000"/>
          </a:xfrm>
        </p:grpSpPr>
        <p:sp>
          <p:nvSpPr>
            <p:cNvPr id="47" name="Freeform 4">
              <a:extLst>
                <a:ext uri="{FF2B5EF4-FFF2-40B4-BE49-F238E27FC236}">
                  <a16:creationId xmlns:a16="http://schemas.microsoft.com/office/drawing/2014/main" id="{55853E80-D8D2-4942-8C9B-25F69EFA8B2E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48" name="Group 5">
            <a:extLst>
              <a:ext uri="{FF2B5EF4-FFF2-40B4-BE49-F238E27FC236}">
                <a16:creationId xmlns:a16="http://schemas.microsoft.com/office/drawing/2014/main" id="{B8048A59-703C-4445-9ED0-4F4EF3611B8E}"/>
              </a:ext>
            </a:extLst>
          </p:cNvPr>
          <p:cNvGrpSpPr/>
          <p:nvPr/>
        </p:nvGrpSpPr>
        <p:grpSpPr>
          <a:xfrm>
            <a:off x="-2895177" y="-918551"/>
            <a:ext cx="2193097" cy="2193097"/>
            <a:chOff x="0" y="0"/>
            <a:chExt cx="6350000" cy="6350000"/>
          </a:xfrm>
        </p:grpSpPr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8E32D1D1-BB40-45CF-B54E-7951566071D5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grpSp>
        <p:nvGrpSpPr>
          <p:cNvPr id="50" name="Group 7">
            <a:extLst>
              <a:ext uri="{FF2B5EF4-FFF2-40B4-BE49-F238E27FC236}">
                <a16:creationId xmlns:a16="http://schemas.microsoft.com/office/drawing/2014/main" id="{8527EDCF-B9AF-416E-84C7-C5AA30D12E5E}"/>
              </a:ext>
            </a:extLst>
          </p:cNvPr>
          <p:cNvGrpSpPr/>
          <p:nvPr/>
        </p:nvGrpSpPr>
        <p:grpSpPr>
          <a:xfrm rot="5400000">
            <a:off x="19373809" y="9258300"/>
            <a:ext cx="3451642" cy="3451642"/>
            <a:chOff x="0" y="0"/>
            <a:chExt cx="6350000" cy="6350000"/>
          </a:xfrm>
        </p:grpSpPr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ADC27775-7AAA-4239-9540-BE3FCC12B57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grpSp>
        <p:nvGrpSpPr>
          <p:cNvPr id="52" name="Group 9">
            <a:extLst>
              <a:ext uri="{FF2B5EF4-FFF2-40B4-BE49-F238E27FC236}">
                <a16:creationId xmlns:a16="http://schemas.microsoft.com/office/drawing/2014/main" id="{4B1B21A0-93A6-41CE-B61C-1748F0082917}"/>
              </a:ext>
            </a:extLst>
          </p:cNvPr>
          <p:cNvGrpSpPr/>
          <p:nvPr/>
        </p:nvGrpSpPr>
        <p:grpSpPr>
          <a:xfrm>
            <a:off x="18305585" y="10731150"/>
            <a:ext cx="2136447" cy="2136447"/>
            <a:chOff x="0" y="0"/>
            <a:chExt cx="6350000" cy="6350000"/>
          </a:xfrm>
        </p:grpSpPr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F99DECD3-AAE5-41C7-B182-DBB24F8C1553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4FB4DECD-68AE-459E-A53F-86F529EA2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6411" y="1683840"/>
            <a:ext cx="5652254" cy="5652254"/>
          </a:xfrm>
          <a:prstGeom prst="rect">
            <a:avLst/>
          </a:prstGeom>
          <a:noFill/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0616E4B4-4182-4EAA-B85E-5B8CDCF40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0351" y="1957981"/>
            <a:ext cx="5202371" cy="5202371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4D477742-661D-48EE-833C-3EB07FDD7504}"/>
              </a:ext>
            </a:extLst>
          </p:cNvPr>
          <p:cNvSpPr txBox="1"/>
          <p:nvPr/>
        </p:nvSpPr>
        <p:spPr>
          <a:xfrm>
            <a:off x="11088315" y="8870966"/>
            <a:ext cx="5943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latin typeface="王漢宗特黑體" panose="02020500000000000000" charset="-120"/>
                <a:ea typeface="王漢宗特黑體" panose="02020500000000000000" charset="-120"/>
              </a:rPr>
              <a:t>表單回覆人數：    人</a:t>
            </a:r>
            <a:endParaRPr lang="en-US" altLang="zh-TW" sz="4400" dirty="0">
              <a:latin typeface="王漢宗特黑體" panose="02020500000000000000" charset="-120"/>
              <a:ea typeface="王漢宗特黑體" panose="02020500000000000000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C48B267-4AE1-44AC-902F-63A06E9241F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87131"/>
          <a:stretch/>
        </p:blipFill>
        <p:spPr>
          <a:xfrm>
            <a:off x="14743281" y="8724898"/>
            <a:ext cx="1036410" cy="928247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B13901AD-83DD-47CC-9747-09B70E2A30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129"/>
          <a:stretch/>
        </p:blipFill>
        <p:spPr>
          <a:xfrm>
            <a:off x="15369393" y="8724900"/>
            <a:ext cx="1036410" cy="92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764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" advClick="0" advTm="0">
        <p159:morph option="byObject"/>
      </p:transition>
    </mc:Choice>
    <mc:Fallback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/>
      <p:bldP spid="36" grpId="0"/>
      <p:bldP spid="37" grpId="0"/>
      <p:bldP spid="38" grpId="0"/>
      <p:bldP spid="39" grpId="0" animBg="1"/>
      <p:bldP spid="40" grpId="0" animBg="1"/>
      <p:bldP spid="4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字方塊 24">
            <a:extLst>
              <a:ext uri="{FF2B5EF4-FFF2-40B4-BE49-F238E27FC236}">
                <a16:creationId xmlns:a16="http://schemas.microsoft.com/office/drawing/2014/main" id="{808D0105-1E4D-433A-9918-188BD6EEE26A}"/>
              </a:ext>
            </a:extLst>
          </p:cNvPr>
          <p:cNvSpPr txBox="1"/>
          <p:nvPr/>
        </p:nvSpPr>
        <p:spPr>
          <a:xfrm>
            <a:off x="2295219" y="1729381"/>
            <a:ext cx="1962757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latin typeface="王漢宗特黑體" panose="02020500000000000000" charset="-120"/>
                <a:ea typeface="王漢宗特黑體" panose="02020500000000000000" charset="-120"/>
              </a:rPr>
              <a:t>流暢度</a:t>
            </a:r>
            <a:endParaRPr lang="en-US" altLang="zh-TW" sz="4400" dirty="0">
              <a:latin typeface="王漢宗特黑體" panose="02020500000000000000" charset="-120"/>
              <a:ea typeface="王漢宗特黑體" panose="02020500000000000000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E38E5E2-1BDB-4455-B89F-A2948DBB30FE}"/>
              </a:ext>
            </a:extLst>
          </p:cNvPr>
          <p:cNvSpPr txBox="1"/>
          <p:nvPr/>
        </p:nvSpPr>
        <p:spPr>
          <a:xfrm>
            <a:off x="2347971" y="3705055"/>
            <a:ext cx="1962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latin typeface="王漢宗特黑體" panose="02020500000000000000" charset="-120"/>
                <a:ea typeface="王漢宗特黑體" panose="02020500000000000000" charset="-120"/>
              </a:rPr>
              <a:t>設計感</a:t>
            </a:r>
            <a:endParaRPr lang="en-US" altLang="zh-TW" sz="4400" dirty="0">
              <a:latin typeface="王漢宗特黑體" panose="02020500000000000000" charset="-120"/>
              <a:ea typeface="王漢宗特黑體" panose="02020500000000000000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C2E2E94F-C1B8-418E-9FF8-E75CF0448068}"/>
              </a:ext>
            </a:extLst>
          </p:cNvPr>
          <p:cNvSpPr txBox="1"/>
          <p:nvPr/>
        </p:nvSpPr>
        <p:spPr>
          <a:xfrm>
            <a:off x="2347971" y="5688170"/>
            <a:ext cx="1962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latin typeface="王漢宗特黑體" panose="02020500000000000000" charset="-120"/>
                <a:ea typeface="王漢宗特黑體" panose="02020500000000000000" charset="-120"/>
              </a:rPr>
              <a:t>實用度</a:t>
            </a:r>
            <a:endParaRPr lang="en-US" altLang="zh-TW" sz="4400" dirty="0">
              <a:latin typeface="王漢宗特黑體" panose="02020500000000000000" charset="-120"/>
              <a:ea typeface="王漢宗特黑體" panose="02020500000000000000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09E7F6D-7CB3-4EC0-857A-EB60BCCD68F0}"/>
              </a:ext>
            </a:extLst>
          </p:cNvPr>
          <p:cNvSpPr txBox="1"/>
          <p:nvPr/>
        </p:nvSpPr>
        <p:spPr>
          <a:xfrm>
            <a:off x="2359694" y="7671285"/>
            <a:ext cx="1962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latin typeface="王漢宗特黑體" panose="02020500000000000000" charset="-120"/>
                <a:ea typeface="王漢宗特黑體" panose="02020500000000000000" charset="-120"/>
              </a:rPr>
              <a:t>易操作</a:t>
            </a:r>
            <a:endParaRPr lang="en-US" altLang="zh-TW" sz="4400" dirty="0">
              <a:latin typeface="王漢宗特黑體" panose="02020500000000000000" charset="-120"/>
              <a:ea typeface="王漢宗特黑體" panose="02020500000000000000" charset="-120"/>
            </a:endParaRP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7FC49E87-F225-42B6-B8FE-83B5D67F6E8D}"/>
              </a:ext>
            </a:extLst>
          </p:cNvPr>
          <p:cNvCxnSpPr/>
          <p:nvPr/>
        </p:nvCxnSpPr>
        <p:spPr>
          <a:xfrm>
            <a:off x="4800600" y="1683840"/>
            <a:ext cx="0" cy="6919319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0A31C9A6-2C38-4DFA-B3EF-86F17556FE9F}"/>
              </a:ext>
            </a:extLst>
          </p:cNvPr>
          <p:cNvSpPr/>
          <p:nvPr/>
        </p:nvSpPr>
        <p:spPr>
          <a:xfrm>
            <a:off x="5133673" y="3913200"/>
            <a:ext cx="7498800" cy="360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C7FFA0FB-271F-4E22-A2BF-563B41BF41C6}"/>
              </a:ext>
            </a:extLst>
          </p:cNvPr>
          <p:cNvSpPr txBox="1"/>
          <p:nvPr/>
        </p:nvSpPr>
        <p:spPr>
          <a:xfrm>
            <a:off x="14859000" y="7641188"/>
            <a:ext cx="1962757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>
                <a:latin typeface="王漢宗特黑體" panose="02020500000000000000" charset="-120"/>
                <a:ea typeface="王漢宗特黑體" panose="02020500000000000000" charset="-120"/>
              </a:rPr>
              <a:t>75.0%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0B63AA57-F2EA-4705-8E6A-B1BCF52D0D36}"/>
              </a:ext>
            </a:extLst>
          </p:cNvPr>
          <p:cNvSpPr txBox="1"/>
          <p:nvPr/>
        </p:nvSpPr>
        <p:spPr>
          <a:xfrm>
            <a:off x="14829692" y="5688170"/>
            <a:ext cx="1962757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>
                <a:latin typeface="王漢宗特黑體" panose="02020500000000000000" charset="-120"/>
                <a:ea typeface="王漢宗特黑體" panose="02020500000000000000" charset="-120"/>
              </a:rPr>
              <a:t>79.2%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C767D017-E9EF-4F4D-B385-9080BDAA13EB}"/>
              </a:ext>
            </a:extLst>
          </p:cNvPr>
          <p:cNvSpPr txBox="1"/>
          <p:nvPr/>
        </p:nvSpPr>
        <p:spPr>
          <a:xfrm>
            <a:off x="14798314" y="1723195"/>
            <a:ext cx="1962757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>
                <a:latin typeface="王漢宗特黑體" panose="02020500000000000000" charset="-120"/>
                <a:ea typeface="王漢宗特黑體" panose="02020500000000000000" charset="-120"/>
              </a:rPr>
              <a:t>87.5%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C5031D8-BB1E-40BB-B29C-9C5992A79507}"/>
              </a:ext>
            </a:extLst>
          </p:cNvPr>
          <p:cNvSpPr txBox="1"/>
          <p:nvPr/>
        </p:nvSpPr>
        <p:spPr>
          <a:xfrm>
            <a:off x="14798313" y="3705055"/>
            <a:ext cx="1962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>
                <a:latin typeface="王漢宗特黑體" panose="02020500000000000000" charset="-120"/>
                <a:ea typeface="王漢宗特黑體" panose="02020500000000000000" charset="-120"/>
              </a:rPr>
              <a:t>83.3%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B7C548B-B5B3-4AC6-BEA5-717DCC5B9137}"/>
              </a:ext>
            </a:extLst>
          </p:cNvPr>
          <p:cNvSpPr/>
          <p:nvPr/>
        </p:nvSpPr>
        <p:spPr>
          <a:xfrm>
            <a:off x="5111262" y="7861785"/>
            <a:ext cx="6750000" cy="38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11D7F3CC-3579-49AB-BFB2-7ED414E8040C}"/>
              </a:ext>
            </a:extLst>
          </p:cNvPr>
          <p:cNvSpPr/>
          <p:nvPr/>
        </p:nvSpPr>
        <p:spPr>
          <a:xfrm>
            <a:off x="5111262" y="5868466"/>
            <a:ext cx="7128000" cy="38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EEBA692-C9CC-4949-8318-7D3F50A93EE0}"/>
              </a:ext>
            </a:extLst>
          </p:cNvPr>
          <p:cNvSpPr/>
          <p:nvPr/>
        </p:nvSpPr>
        <p:spPr>
          <a:xfrm>
            <a:off x="5111261" y="1919881"/>
            <a:ext cx="7876800" cy="38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6" name="Group 3">
            <a:extLst>
              <a:ext uri="{FF2B5EF4-FFF2-40B4-BE49-F238E27FC236}">
                <a16:creationId xmlns:a16="http://schemas.microsoft.com/office/drawing/2014/main" id="{6A314E93-F23F-4F67-8E50-6284AA0CF292}"/>
              </a:ext>
            </a:extLst>
          </p:cNvPr>
          <p:cNvGrpSpPr/>
          <p:nvPr/>
        </p:nvGrpSpPr>
        <p:grpSpPr>
          <a:xfrm rot="5400000">
            <a:off x="-2819400" y="-3086100"/>
            <a:ext cx="3264098" cy="3264098"/>
            <a:chOff x="0" y="0"/>
            <a:chExt cx="6350000" cy="6350000"/>
          </a:xfrm>
        </p:grpSpPr>
        <p:sp>
          <p:nvSpPr>
            <p:cNvPr id="47" name="Freeform 4">
              <a:extLst>
                <a:ext uri="{FF2B5EF4-FFF2-40B4-BE49-F238E27FC236}">
                  <a16:creationId xmlns:a16="http://schemas.microsoft.com/office/drawing/2014/main" id="{55853E80-D8D2-4942-8C9B-25F69EFA8B2E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48" name="Group 5">
            <a:extLst>
              <a:ext uri="{FF2B5EF4-FFF2-40B4-BE49-F238E27FC236}">
                <a16:creationId xmlns:a16="http://schemas.microsoft.com/office/drawing/2014/main" id="{B8048A59-703C-4445-9ED0-4F4EF3611B8E}"/>
              </a:ext>
            </a:extLst>
          </p:cNvPr>
          <p:cNvGrpSpPr/>
          <p:nvPr/>
        </p:nvGrpSpPr>
        <p:grpSpPr>
          <a:xfrm>
            <a:off x="-2895177" y="-918551"/>
            <a:ext cx="2193097" cy="2193097"/>
            <a:chOff x="0" y="0"/>
            <a:chExt cx="6350000" cy="6350000"/>
          </a:xfrm>
        </p:grpSpPr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8E32D1D1-BB40-45CF-B54E-7951566071D5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grpSp>
        <p:nvGrpSpPr>
          <p:cNvPr id="50" name="Group 7">
            <a:extLst>
              <a:ext uri="{FF2B5EF4-FFF2-40B4-BE49-F238E27FC236}">
                <a16:creationId xmlns:a16="http://schemas.microsoft.com/office/drawing/2014/main" id="{8527EDCF-B9AF-416E-84C7-C5AA30D12E5E}"/>
              </a:ext>
            </a:extLst>
          </p:cNvPr>
          <p:cNvGrpSpPr/>
          <p:nvPr/>
        </p:nvGrpSpPr>
        <p:grpSpPr>
          <a:xfrm rot="5400000">
            <a:off x="19373809" y="9258300"/>
            <a:ext cx="3451642" cy="3451642"/>
            <a:chOff x="0" y="0"/>
            <a:chExt cx="6350000" cy="6350000"/>
          </a:xfrm>
        </p:grpSpPr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ADC27775-7AAA-4239-9540-BE3FCC12B57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grpSp>
        <p:nvGrpSpPr>
          <p:cNvPr id="52" name="Group 9">
            <a:extLst>
              <a:ext uri="{FF2B5EF4-FFF2-40B4-BE49-F238E27FC236}">
                <a16:creationId xmlns:a16="http://schemas.microsoft.com/office/drawing/2014/main" id="{4B1B21A0-93A6-41CE-B61C-1748F0082917}"/>
              </a:ext>
            </a:extLst>
          </p:cNvPr>
          <p:cNvGrpSpPr/>
          <p:nvPr/>
        </p:nvGrpSpPr>
        <p:grpSpPr>
          <a:xfrm>
            <a:off x="18305585" y="10731150"/>
            <a:ext cx="2136447" cy="2136447"/>
            <a:chOff x="0" y="0"/>
            <a:chExt cx="6350000" cy="6350000"/>
          </a:xfrm>
        </p:grpSpPr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F99DECD3-AAE5-41C7-B182-DBB24F8C1553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4FB4DECD-68AE-459E-A53F-86F529EA2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6411" y="1683840"/>
            <a:ext cx="5652254" cy="5652254"/>
          </a:xfrm>
          <a:prstGeom prst="rect">
            <a:avLst/>
          </a:prstGeom>
          <a:noFill/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0616E4B4-4182-4EAA-B85E-5B8CDCF40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0351" y="1957981"/>
            <a:ext cx="5202371" cy="5202371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4D477742-661D-48EE-833C-3EB07FDD7504}"/>
              </a:ext>
            </a:extLst>
          </p:cNvPr>
          <p:cNvSpPr txBox="1"/>
          <p:nvPr/>
        </p:nvSpPr>
        <p:spPr>
          <a:xfrm>
            <a:off x="11088315" y="8870966"/>
            <a:ext cx="5943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latin typeface="王漢宗特黑體" panose="02020500000000000000" charset="-120"/>
                <a:ea typeface="王漢宗特黑體" panose="02020500000000000000" charset="-120"/>
              </a:rPr>
              <a:t>表單回覆人數：    人</a:t>
            </a:r>
            <a:endParaRPr lang="en-US" altLang="zh-TW" sz="4400" dirty="0">
              <a:latin typeface="王漢宗特黑體" panose="02020500000000000000" charset="-120"/>
              <a:ea typeface="王漢宗特黑體" panose="02020500000000000000" charset="-120"/>
            </a:endParaRPr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B037A34E-FA33-4E99-9B13-CA69714FB3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5" t="85493" b="612"/>
          <a:stretch/>
        </p:blipFill>
        <p:spPr>
          <a:xfrm>
            <a:off x="14858999" y="8870965"/>
            <a:ext cx="920691" cy="1002084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062F360C-358A-475C-AB1C-5E750415B1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47" b="22407"/>
          <a:stretch/>
        </p:blipFill>
        <p:spPr>
          <a:xfrm>
            <a:off x="15403960" y="8870965"/>
            <a:ext cx="1036410" cy="78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3470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BBF594F-B814-4FBE-933B-DA1FC5766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7487"/>
            <a:ext cx="5652254" cy="5652254"/>
          </a:xfrm>
          <a:prstGeom prst="rect">
            <a:avLst/>
          </a:prstGeom>
          <a:noFill/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B571CB6-C085-49D8-854A-5744C9194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5629" y="2092428"/>
            <a:ext cx="5202371" cy="520237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4B120B8-E731-4143-93BC-8F11C950C8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2" b="-811"/>
          <a:stretch/>
        </p:blipFill>
        <p:spPr>
          <a:xfrm>
            <a:off x="38100" y="7519741"/>
            <a:ext cx="5652254" cy="45719"/>
          </a:xfrm>
          <a:prstGeom prst="rect">
            <a:avLst/>
          </a:prstGeom>
          <a:noFill/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8D62DC0-CFBD-45F8-8D72-4DE31119B7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0" b="-879"/>
          <a:stretch/>
        </p:blipFill>
        <p:spPr>
          <a:xfrm>
            <a:off x="13123729" y="7294799"/>
            <a:ext cx="5202371" cy="45719"/>
          </a:xfrm>
          <a:prstGeom prst="rect">
            <a:avLst/>
          </a:prstGeom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28DB531B-08BC-48F5-86A4-4445F029B0C3}"/>
              </a:ext>
            </a:extLst>
          </p:cNvPr>
          <p:cNvGrpSpPr/>
          <p:nvPr/>
        </p:nvGrpSpPr>
        <p:grpSpPr>
          <a:xfrm>
            <a:off x="9939016" y="11001274"/>
            <a:ext cx="6293226" cy="1541615"/>
            <a:chOff x="8508328" y="1583169"/>
            <a:chExt cx="6293226" cy="1541615"/>
          </a:xfrm>
        </p:grpSpPr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4B94B95B-651D-43E5-9E0E-EF4D1887E44B}"/>
                </a:ext>
              </a:extLst>
            </p:cNvPr>
            <p:cNvSpPr/>
            <p:nvPr/>
          </p:nvSpPr>
          <p:spPr>
            <a:xfrm>
              <a:off x="8508328" y="1583169"/>
              <a:ext cx="6293226" cy="154161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878EC02C-24F0-4E8E-ABF9-5BCA766F76B7}"/>
                </a:ext>
              </a:extLst>
            </p:cNvPr>
            <p:cNvSpPr txBox="1"/>
            <p:nvPr/>
          </p:nvSpPr>
          <p:spPr>
            <a:xfrm>
              <a:off x="8965903" y="1666351"/>
              <a:ext cx="565225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400" dirty="0">
                  <a:latin typeface="王漢宗特黑體" panose="02020500000000000000" charset="-120"/>
                  <a:ea typeface="王漢宗特黑體" panose="02020500000000000000" charset="-120"/>
                </a:rPr>
                <a:t>我覺得這個程式讓聚餐變得方便！</a:t>
              </a:r>
              <a:endParaRPr lang="en-US" altLang="zh-TW" sz="4400" dirty="0">
                <a:latin typeface="王漢宗特黑體" panose="02020500000000000000" charset="-120"/>
                <a:ea typeface="王漢宗特黑體" panose="02020500000000000000" charset="-120"/>
              </a:endParaRP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E567CC7B-36A9-4DC0-B51E-D5C389BD277E}"/>
              </a:ext>
            </a:extLst>
          </p:cNvPr>
          <p:cNvGrpSpPr/>
          <p:nvPr/>
        </p:nvGrpSpPr>
        <p:grpSpPr>
          <a:xfrm>
            <a:off x="3276600" y="13217714"/>
            <a:ext cx="6293226" cy="1541615"/>
            <a:chOff x="4383035" y="4052851"/>
            <a:chExt cx="6293226" cy="1541615"/>
          </a:xfrm>
        </p:grpSpPr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4887CF52-95F3-4EE5-BD2C-E57662210737}"/>
                </a:ext>
              </a:extLst>
            </p:cNvPr>
            <p:cNvSpPr/>
            <p:nvPr/>
          </p:nvSpPr>
          <p:spPr>
            <a:xfrm>
              <a:off x="4383035" y="4052851"/>
              <a:ext cx="6293226" cy="1541615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4A193EE4-48F3-4E58-87CC-EB614626E576}"/>
                </a:ext>
              </a:extLst>
            </p:cNvPr>
            <p:cNvSpPr txBox="1"/>
            <p:nvPr/>
          </p:nvSpPr>
          <p:spPr>
            <a:xfrm>
              <a:off x="4852262" y="4081436"/>
              <a:ext cx="532197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400" dirty="0">
                  <a:latin typeface="王漢宗特黑體" panose="02020500000000000000" charset="-120"/>
                  <a:ea typeface="王漢宗特黑體" panose="02020500000000000000" charset="-120"/>
                </a:rPr>
                <a:t>這個程式還挺一目了然的</a:t>
              </a:r>
              <a:r>
                <a:rPr lang="en-US" altLang="zh-TW" sz="4400" dirty="0">
                  <a:latin typeface="王漢宗特黑體" panose="02020500000000000000" charset="-120"/>
                  <a:ea typeface="王漢宗特黑體" panose="02020500000000000000" charset="-120"/>
                </a:rPr>
                <a:t>…</a:t>
              </a: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FE31912A-E57C-47AF-BC99-8D06AE7CCB33}"/>
              </a:ext>
            </a:extLst>
          </p:cNvPr>
          <p:cNvGrpSpPr/>
          <p:nvPr/>
        </p:nvGrpSpPr>
        <p:grpSpPr>
          <a:xfrm>
            <a:off x="9029700" y="18183260"/>
            <a:ext cx="6293226" cy="1541615"/>
            <a:chOff x="8719224" y="7060463"/>
            <a:chExt cx="6293226" cy="1541615"/>
          </a:xfrm>
        </p:grpSpPr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6038A30B-D587-4A87-9586-0980B1C2DD3B}"/>
                </a:ext>
              </a:extLst>
            </p:cNvPr>
            <p:cNvSpPr/>
            <p:nvPr/>
          </p:nvSpPr>
          <p:spPr>
            <a:xfrm>
              <a:off x="8719224" y="7060463"/>
              <a:ext cx="6293226" cy="154161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809ED2CC-E62E-4C76-A28C-20E58929C434}"/>
                </a:ext>
              </a:extLst>
            </p:cNvPr>
            <p:cNvSpPr txBox="1"/>
            <p:nvPr/>
          </p:nvSpPr>
          <p:spPr>
            <a:xfrm>
              <a:off x="8857805" y="7384600"/>
              <a:ext cx="58684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400" dirty="0">
                  <a:latin typeface="王漢宗特黑體" panose="02020500000000000000" charset="-120"/>
                  <a:ea typeface="王漢宗特黑體" panose="02020500000000000000" charset="-120"/>
                </a:rPr>
                <a:t>餐廳數量可以更多嗎？？</a:t>
              </a:r>
              <a:endParaRPr lang="en-US" altLang="zh-TW" sz="4400" dirty="0">
                <a:latin typeface="王漢宗特黑體" panose="02020500000000000000" charset="-120"/>
                <a:ea typeface="王漢宗特黑體" panose="02020500000000000000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8426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B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1004" y="7598596"/>
            <a:ext cx="3319407" cy="331940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4409926" y="-1350641"/>
            <a:ext cx="2379341" cy="2379341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5599596" y="-1050104"/>
            <a:ext cx="3319407" cy="3319407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2514426" y="3905250"/>
            <a:ext cx="13259147" cy="233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 err="1">
                <a:solidFill>
                  <a:srgbClr val="050707"/>
                </a:solidFill>
                <a:ea typeface="王漢宗特黑體"/>
              </a:rPr>
              <a:t>拿起你的手機</a:t>
            </a:r>
            <a:r>
              <a:rPr lang="en-US" sz="7200" dirty="0">
                <a:solidFill>
                  <a:srgbClr val="050707"/>
                </a:solidFill>
                <a:ea typeface="王漢宗特黑體"/>
              </a:rPr>
              <a:t>，</a:t>
            </a:r>
          </a:p>
          <a:p>
            <a:pPr>
              <a:lnSpc>
                <a:spcPts val="8640"/>
              </a:lnSpc>
            </a:pPr>
            <a:r>
              <a:rPr lang="en-US" sz="7200" dirty="0" err="1">
                <a:solidFill>
                  <a:srgbClr val="050707"/>
                </a:solidFill>
                <a:ea typeface="王漢宗特黑體"/>
              </a:rPr>
              <a:t>準備好與</a:t>
            </a:r>
            <a:r>
              <a:rPr lang="en-US" sz="7200" dirty="0" err="1">
                <a:solidFill>
                  <a:srgbClr val="EF5241"/>
                </a:solidFill>
                <a:latin typeface="王漢宗特黑體 Bold"/>
              </a:rPr>
              <a:t>EAT</a:t>
            </a:r>
            <a:r>
              <a:rPr lang="en-US" sz="7200" dirty="0" err="1">
                <a:solidFill>
                  <a:srgbClr val="FFFFFF"/>
                </a:solidFill>
                <a:latin typeface="王漢宗特黑體 Bold"/>
              </a:rPr>
              <a:t>ender</a:t>
            </a:r>
            <a:r>
              <a:rPr lang="en-US" sz="7200" dirty="0" err="1">
                <a:solidFill>
                  <a:srgbClr val="050707"/>
                </a:solidFill>
                <a:ea typeface="王漢宗特黑體"/>
              </a:rPr>
              <a:t>來一場邂逅</a:t>
            </a:r>
            <a:r>
              <a:rPr lang="en-US" sz="7200" dirty="0">
                <a:solidFill>
                  <a:srgbClr val="050707"/>
                </a:solidFill>
                <a:ea typeface="王漢宗特黑體"/>
              </a:rPr>
              <a:t>...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498733" y="9468338"/>
            <a:ext cx="2379341" cy="2379341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sp>
        <p:nvSpPr>
          <p:cNvPr id="11" name="AutoShape 2">
            <a:extLst>
              <a:ext uri="{FF2B5EF4-FFF2-40B4-BE49-F238E27FC236}">
                <a16:creationId xmlns:a16="http://schemas.microsoft.com/office/drawing/2014/main" id="{8D998A42-145E-4BDC-8AEB-0FB00F1678D5}"/>
              </a:ext>
            </a:extLst>
          </p:cNvPr>
          <p:cNvSpPr/>
          <p:nvPr/>
        </p:nvSpPr>
        <p:spPr>
          <a:xfrm>
            <a:off x="-3125617" y="-350558"/>
            <a:ext cx="2496157" cy="10637558"/>
          </a:xfrm>
          <a:prstGeom prst="rect">
            <a:avLst/>
          </a:prstGeom>
          <a:solidFill>
            <a:srgbClr val="EFB95D"/>
          </a:solidFill>
        </p:spPr>
      </p:sp>
      <p:sp>
        <p:nvSpPr>
          <p:cNvPr id="12" name="AutoShape 18">
            <a:extLst>
              <a:ext uri="{FF2B5EF4-FFF2-40B4-BE49-F238E27FC236}">
                <a16:creationId xmlns:a16="http://schemas.microsoft.com/office/drawing/2014/main" id="{D765FF0E-EA90-4C5D-BAF2-36A968663B29}"/>
              </a:ext>
            </a:extLst>
          </p:cNvPr>
          <p:cNvSpPr/>
          <p:nvPr/>
        </p:nvSpPr>
        <p:spPr>
          <a:xfrm>
            <a:off x="18899874" y="-160971"/>
            <a:ext cx="2496157" cy="10637558"/>
          </a:xfrm>
          <a:prstGeom prst="rect">
            <a:avLst/>
          </a:prstGeom>
          <a:solidFill>
            <a:srgbClr val="EFB95D"/>
          </a:solidFill>
        </p:spPr>
      </p:sp>
      <p:grpSp>
        <p:nvGrpSpPr>
          <p:cNvPr id="13" name="Group 3">
            <a:extLst>
              <a:ext uri="{FF2B5EF4-FFF2-40B4-BE49-F238E27FC236}">
                <a16:creationId xmlns:a16="http://schemas.microsoft.com/office/drawing/2014/main" id="{B37B6B77-9ADE-48B8-94B9-3204C0C12C6F}"/>
              </a:ext>
            </a:extLst>
          </p:cNvPr>
          <p:cNvGrpSpPr>
            <a:grpSpLocks noChangeAspect="1"/>
          </p:cNvGrpSpPr>
          <p:nvPr/>
        </p:nvGrpSpPr>
        <p:grpSpPr>
          <a:xfrm>
            <a:off x="-1285886" y="-3477608"/>
            <a:ext cx="2571771" cy="2571760"/>
            <a:chOff x="0" y="0"/>
            <a:chExt cx="6350000" cy="6349975"/>
          </a:xfrm>
        </p:grpSpPr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A4E233D5-F8E3-4632-9070-A933BE2C245E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15" name="Group 5">
            <a:extLst>
              <a:ext uri="{FF2B5EF4-FFF2-40B4-BE49-F238E27FC236}">
                <a16:creationId xmlns:a16="http://schemas.microsoft.com/office/drawing/2014/main" id="{0E40C593-5572-4DF3-9FFA-2EBC98C8B697}"/>
              </a:ext>
            </a:extLst>
          </p:cNvPr>
          <p:cNvGrpSpPr>
            <a:grpSpLocks noChangeAspect="1"/>
          </p:cNvGrpSpPr>
          <p:nvPr/>
        </p:nvGrpSpPr>
        <p:grpSpPr>
          <a:xfrm>
            <a:off x="-6969872" y="3871928"/>
            <a:ext cx="2571771" cy="2571760"/>
            <a:chOff x="0" y="0"/>
            <a:chExt cx="6350000" cy="6349975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3D3CD3C4-ACD8-4477-96DB-3A904282D01B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17" name="Group 7">
            <a:extLst>
              <a:ext uri="{FF2B5EF4-FFF2-40B4-BE49-F238E27FC236}">
                <a16:creationId xmlns:a16="http://schemas.microsoft.com/office/drawing/2014/main" id="{FF4C86EF-038F-441C-90F0-E0046FBC663F}"/>
              </a:ext>
            </a:extLst>
          </p:cNvPr>
          <p:cNvGrpSpPr>
            <a:grpSpLocks noChangeAspect="1"/>
          </p:cNvGrpSpPr>
          <p:nvPr/>
        </p:nvGrpSpPr>
        <p:grpSpPr>
          <a:xfrm>
            <a:off x="6019800" y="11696700"/>
            <a:ext cx="2571771" cy="2571760"/>
            <a:chOff x="0" y="0"/>
            <a:chExt cx="6350000" cy="6349975"/>
          </a:xfrm>
        </p:grpSpPr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31766A4-5BFB-4FC1-A407-C403D9F9418D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16666" b="-16666"/>
              </a:stretch>
            </a:blipFill>
          </p:spPr>
        </p:sp>
      </p:grpSp>
      <p:grpSp>
        <p:nvGrpSpPr>
          <p:cNvPr id="19" name="Group 25">
            <a:extLst>
              <a:ext uri="{FF2B5EF4-FFF2-40B4-BE49-F238E27FC236}">
                <a16:creationId xmlns:a16="http://schemas.microsoft.com/office/drawing/2014/main" id="{C5AE16E1-61A4-4BC4-9FE8-5D62F1CD9FFD}"/>
              </a:ext>
            </a:extLst>
          </p:cNvPr>
          <p:cNvGrpSpPr>
            <a:grpSpLocks noChangeAspect="1"/>
          </p:cNvGrpSpPr>
          <p:nvPr/>
        </p:nvGrpSpPr>
        <p:grpSpPr>
          <a:xfrm>
            <a:off x="20497800" y="8435282"/>
            <a:ext cx="2571771" cy="2571760"/>
            <a:chOff x="0" y="0"/>
            <a:chExt cx="6350000" cy="6349975"/>
          </a:xfrm>
        </p:grpSpPr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3AE8CC21-A6EA-455A-8053-1B1F88542CF7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16666" b="-16666"/>
              </a:stretch>
            </a:blipFill>
          </p:spPr>
        </p:sp>
      </p:grpSp>
      <p:grpSp>
        <p:nvGrpSpPr>
          <p:cNvPr id="31" name="Group 20">
            <a:extLst>
              <a:ext uri="{FF2B5EF4-FFF2-40B4-BE49-F238E27FC236}">
                <a16:creationId xmlns:a16="http://schemas.microsoft.com/office/drawing/2014/main" id="{03130053-AADA-481C-A4CA-A05AEA3EE1A4}"/>
              </a:ext>
            </a:extLst>
          </p:cNvPr>
          <p:cNvGrpSpPr>
            <a:grpSpLocks noChangeAspect="1"/>
          </p:cNvGrpSpPr>
          <p:nvPr/>
        </p:nvGrpSpPr>
        <p:grpSpPr>
          <a:xfrm>
            <a:off x="18288000" y="-3544733"/>
            <a:ext cx="2571771" cy="2571760"/>
            <a:chOff x="0" y="0"/>
            <a:chExt cx="6350000" cy="6349975"/>
          </a:xfrm>
        </p:grpSpPr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6F395C6D-D970-4150-85CF-B6E00D2BDFA7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156" b="-156"/>
              </a:stretch>
            </a:blipFill>
          </p:spPr>
        </p:sp>
      </p:grpSp>
      <p:grpSp>
        <p:nvGrpSpPr>
          <p:cNvPr id="23" name="Group 9">
            <a:extLst>
              <a:ext uri="{FF2B5EF4-FFF2-40B4-BE49-F238E27FC236}">
                <a16:creationId xmlns:a16="http://schemas.microsoft.com/office/drawing/2014/main" id="{034E83F5-8945-40E2-9843-0B3654300EC5}"/>
              </a:ext>
            </a:extLst>
          </p:cNvPr>
          <p:cNvGrpSpPr/>
          <p:nvPr/>
        </p:nvGrpSpPr>
        <p:grpSpPr>
          <a:xfrm>
            <a:off x="2034300" y="-2819844"/>
            <a:ext cx="5715400" cy="1107247"/>
            <a:chOff x="0" y="0"/>
            <a:chExt cx="7620533" cy="1476329"/>
          </a:xfrm>
        </p:grpSpPr>
        <p:sp>
          <p:nvSpPr>
            <p:cNvPr id="24" name="TextBox 10">
              <a:extLst>
                <a:ext uri="{FF2B5EF4-FFF2-40B4-BE49-F238E27FC236}">
                  <a16:creationId xmlns:a16="http://schemas.microsoft.com/office/drawing/2014/main" id="{00CD1045-589D-4D15-8496-2FFE29DE3A9D}"/>
                </a:ext>
              </a:extLst>
            </p:cNvPr>
            <p:cNvSpPr txBox="1"/>
            <p:nvPr/>
          </p:nvSpPr>
          <p:spPr>
            <a:xfrm>
              <a:off x="0" y="-104775"/>
              <a:ext cx="7620533" cy="82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spc="359">
                  <a:solidFill>
                    <a:srgbClr val="050707"/>
                  </a:solidFill>
                  <a:ea typeface="王漢宗特黑體 Bold"/>
                </a:rPr>
                <a:t>農經三 鄭鈞瀚</a:t>
              </a:r>
            </a:p>
          </p:txBody>
        </p:sp>
        <p:sp>
          <p:nvSpPr>
            <p:cNvPr id="25" name="TextBox 11">
              <a:extLst>
                <a:ext uri="{FF2B5EF4-FFF2-40B4-BE49-F238E27FC236}">
                  <a16:creationId xmlns:a16="http://schemas.microsoft.com/office/drawing/2014/main" id="{F7B025B8-FEC2-4B59-BC5A-6F3580213057}"/>
                </a:ext>
              </a:extLst>
            </p:cNvPr>
            <p:cNvSpPr txBox="1"/>
            <p:nvPr/>
          </p:nvSpPr>
          <p:spPr>
            <a:xfrm>
              <a:off x="0" y="771479"/>
              <a:ext cx="7620533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EF5241"/>
                  </a:solidFill>
                  <a:latin typeface="Poppins Light"/>
                </a:rPr>
                <a:t>Software Engineer</a:t>
              </a:r>
            </a:p>
          </p:txBody>
        </p:sp>
      </p:grpSp>
      <p:grpSp>
        <p:nvGrpSpPr>
          <p:cNvPr id="26" name="Group 12">
            <a:extLst>
              <a:ext uri="{FF2B5EF4-FFF2-40B4-BE49-F238E27FC236}">
                <a16:creationId xmlns:a16="http://schemas.microsoft.com/office/drawing/2014/main" id="{84B81C32-A835-43AD-95CB-A106D7D2AE73}"/>
              </a:ext>
            </a:extLst>
          </p:cNvPr>
          <p:cNvGrpSpPr/>
          <p:nvPr/>
        </p:nvGrpSpPr>
        <p:grpSpPr>
          <a:xfrm>
            <a:off x="-4111915" y="4763868"/>
            <a:ext cx="5715400" cy="1107247"/>
            <a:chOff x="0" y="0"/>
            <a:chExt cx="7620533" cy="1476329"/>
          </a:xfrm>
        </p:grpSpPr>
        <p:sp>
          <p:nvSpPr>
            <p:cNvPr id="27" name="TextBox 13">
              <a:extLst>
                <a:ext uri="{FF2B5EF4-FFF2-40B4-BE49-F238E27FC236}">
                  <a16:creationId xmlns:a16="http://schemas.microsoft.com/office/drawing/2014/main" id="{1EEE9959-B05F-4DD5-8D54-20ADCA4E0DA3}"/>
                </a:ext>
              </a:extLst>
            </p:cNvPr>
            <p:cNvSpPr txBox="1"/>
            <p:nvPr/>
          </p:nvSpPr>
          <p:spPr>
            <a:xfrm>
              <a:off x="0" y="-104775"/>
              <a:ext cx="7620533" cy="82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spc="359">
                  <a:solidFill>
                    <a:srgbClr val="050707"/>
                  </a:solidFill>
                  <a:ea typeface="王漢宗特黑體 Bold"/>
                </a:rPr>
                <a:t>生傳三 蔡昊辰</a:t>
              </a:r>
            </a:p>
          </p:txBody>
        </p: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DB32F49F-82AB-44FA-8024-2148C1F00385}"/>
                </a:ext>
              </a:extLst>
            </p:cNvPr>
            <p:cNvSpPr txBox="1"/>
            <p:nvPr/>
          </p:nvSpPr>
          <p:spPr>
            <a:xfrm>
              <a:off x="0" y="771479"/>
              <a:ext cx="7620533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 dirty="0">
                  <a:solidFill>
                    <a:srgbClr val="EF5241"/>
                  </a:solidFill>
                  <a:latin typeface="Poppins Light"/>
                </a:rPr>
                <a:t>Associate Engineer</a:t>
              </a:r>
            </a:p>
          </p:txBody>
        </p:sp>
      </p:grpSp>
      <p:grpSp>
        <p:nvGrpSpPr>
          <p:cNvPr id="29" name="Group 15">
            <a:extLst>
              <a:ext uri="{FF2B5EF4-FFF2-40B4-BE49-F238E27FC236}">
                <a16:creationId xmlns:a16="http://schemas.microsoft.com/office/drawing/2014/main" id="{B578AFCC-B97F-4130-9F3C-BEEE5A7F6C49}"/>
              </a:ext>
            </a:extLst>
          </p:cNvPr>
          <p:cNvGrpSpPr/>
          <p:nvPr/>
        </p:nvGrpSpPr>
        <p:grpSpPr>
          <a:xfrm>
            <a:off x="9143999" y="12531919"/>
            <a:ext cx="5715400" cy="1185827"/>
            <a:chOff x="0" y="-104774"/>
            <a:chExt cx="7620533" cy="1581103"/>
          </a:xfrm>
        </p:grpSpPr>
        <p:sp>
          <p:nvSpPr>
            <p:cNvPr id="30" name="TextBox 16">
              <a:extLst>
                <a:ext uri="{FF2B5EF4-FFF2-40B4-BE49-F238E27FC236}">
                  <a16:creationId xmlns:a16="http://schemas.microsoft.com/office/drawing/2014/main" id="{A82458C0-497A-4A88-B9EE-3EF6EBCBE2A5}"/>
                </a:ext>
              </a:extLst>
            </p:cNvPr>
            <p:cNvSpPr txBox="1"/>
            <p:nvPr/>
          </p:nvSpPr>
          <p:spPr>
            <a:xfrm>
              <a:off x="0" y="-104774"/>
              <a:ext cx="7620533" cy="82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spc="359" dirty="0" err="1">
                  <a:solidFill>
                    <a:srgbClr val="050707"/>
                  </a:solidFill>
                  <a:ea typeface="王漢宗特黑體 Bold"/>
                </a:rPr>
                <a:t>財金三</a:t>
              </a:r>
              <a:r>
                <a:rPr lang="en-US" sz="3600" spc="359" dirty="0">
                  <a:solidFill>
                    <a:srgbClr val="050707"/>
                  </a:solidFill>
                  <a:ea typeface="王漢宗特黑體 Bold"/>
                </a:rPr>
                <a:t> </a:t>
              </a:r>
              <a:r>
                <a:rPr lang="en-US" sz="3600" spc="359" dirty="0" err="1">
                  <a:solidFill>
                    <a:srgbClr val="050707"/>
                  </a:solidFill>
                  <a:ea typeface="王漢宗特黑體 Bold"/>
                </a:rPr>
                <a:t>陸品瑄</a:t>
              </a:r>
              <a:endParaRPr lang="en-US" sz="3600" spc="359" dirty="0">
                <a:solidFill>
                  <a:srgbClr val="050707"/>
                </a:solidFill>
                <a:ea typeface="王漢宗特黑體 Bold"/>
              </a:endParaRPr>
            </a:p>
          </p:txBody>
        </p:sp>
        <p:sp>
          <p:nvSpPr>
            <p:cNvPr id="33" name="TextBox 17">
              <a:extLst>
                <a:ext uri="{FF2B5EF4-FFF2-40B4-BE49-F238E27FC236}">
                  <a16:creationId xmlns:a16="http://schemas.microsoft.com/office/drawing/2014/main" id="{4F35D553-DB0A-4D35-B53D-2C22F48DFE0D}"/>
                </a:ext>
              </a:extLst>
            </p:cNvPr>
            <p:cNvSpPr txBox="1"/>
            <p:nvPr/>
          </p:nvSpPr>
          <p:spPr>
            <a:xfrm>
              <a:off x="0" y="771479"/>
              <a:ext cx="7620533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EF5241"/>
                  </a:solidFill>
                  <a:latin typeface="Poppins Light"/>
                </a:rPr>
                <a:t>Quality Assurance</a:t>
              </a:r>
            </a:p>
          </p:txBody>
        </p:sp>
      </p:grpSp>
      <p:grpSp>
        <p:nvGrpSpPr>
          <p:cNvPr id="34" name="Group 22">
            <a:extLst>
              <a:ext uri="{FF2B5EF4-FFF2-40B4-BE49-F238E27FC236}">
                <a16:creationId xmlns:a16="http://schemas.microsoft.com/office/drawing/2014/main" id="{E6B2A325-6C57-4519-809C-D383472F1954}"/>
              </a:ext>
            </a:extLst>
          </p:cNvPr>
          <p:cNvGrpSpPr/>
          <p:nvPr/>
        </p:nvGrpSpPr>
        <p:grpSpPr>
          <a:xfrm>
            <a:off x="12115800" y="-2931433"/>
            <a:ext cx="5715400" cy="1107247"/>
            <a:chOff x="0" y="0"/>
            <a:chExt cx="7620533" cy="1476329"/>
          </a:xfrm>
        </p:grpSpPr>
        <p:sp>
          <p:nvSpPr>
            <p:cNvPr id="35" name="TextBox 23">
              <a:extLst>
                <a:ext uri="{FF2B5EF4-FFF2-40B4-BE49-F238E27FC236}">
                  <a16:creationId xmlns:a16="http://schemas.microsoft.com/office/drawing/2014/main" id="{744FCF76-EADB-4AB3-B003-C8E751FF5201}"/>
                </a:ext>
              </a:extLst>
            </p:cNvPr>
            <p:cNvSpPr txBox="1"/>
            <p:nvPr/>
          </p:nvSpPr>
          <p:spPr>
            <a:xfrm>
              <a:off x="0" y="-104775"/>
              <a:ext cx="7620533" cy="82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680"/>
                </a:lnSpc>
              </a:pPr>
              <a:r>
                <a:rPr lang="en-US" sz="3600" spc="359">
                  <a:solidFill>
                    <a:srgbClr val="050707"/>
                  </a:solidFill>
                  <a:ea typeface="王漢宗特黑體 Bold"/>
                </a:rPr>
                <a:t>生傳四 曾莉晴</a:t>
              </a:r>
            </a:p>
          </p:txBody>
        </p:sp>
        <p:sp>
          <p:nvSpPr>
            <p:cNvPr id="36" name="TextBox 24">
              <a:extLst>
                <a:ext uri="{FF2B5EF4-FFF2-40B4-BE49-F238E27FC236}">
                  <a16:creationId xmlns:a16="http://schemas.microsoft.com/office/drawing/2014/main" id="{A89B8D1D-0E78-45B7-9B0B-63FF824A1E43}"/>
                </a:ext>
              </a:extLst>
            </p:cNvPr>
            <p:cNvSpPr txBox="1"/>
            <p:nvPr/>
          </p:nvSpPr>
          <p:spPr>
            <a:xfrm>
              <a:off x="0" y="771479"/>
              <a:ext cx="7620533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00"/>
                </a:lnSpc>
              </a:pPr>
              <a:r>
                <a:rPr lang="en-US" sz="3000" spc="30">
                  <a:solidFill>
                    <a:srgbClr val="EF5241"/>
                  </a:solidFill>
                  <a:latin typeface="Poppins Light"/>
                </a:rPr>
                <a:t>Planner</a:t>
              </a:r>
            </a:p>
          </p:txBody>
        </p:sp>
      </p:grpSp>
      <p:grpSp>
        <p:nvGrpSpPr>
          <p:cNvPr id="37" name="Group 27">
            <a:extLst>
              <a:ext uri="{FF2B5EF4-FFF2-40B4-BE49-F238E27FC236}">
                <a16:creationId xmlns:a16="http://schemas.microsoft.com/office/drawing/2014/main" id="{523831F1-8154-44B7-9DAD-CB079C20A30A}"/>
              </a:ext>
            </a:extLst>
          </p:cNvPr>
          <p:cNvGrpSpPr/>
          <p:nvPr/>
        </p:nvGrpSpPr>
        <p:grpSpPr>
          <a:xfrm>
            <a:off x="21396031" y="9167538"/>
            <a:ext cx="5715400" cy="1107247"/>
            <a:chOff x="0" y="0"/>
            <a:chExt cx="7620533" cy="1476329"/>
          </a:xfrm>
        </p:grpSpPr>
        <p:sp>
          <p:nvSpPr>
            <p:cNvPr id="38" name="TextBox 28">
              <a:extLst>
                <a:ext uri="{FF2B5EF4-FFF2-40B4-BE49-F238E27FC236}">
                  <a16:creationId xmlns:a16="http://schemas.microsoft.com/office/drawing/2014/main" id="{888EAC75-1B01-4207-8634-6503A276E464}"/>
                </a:ext>
              </a:extLst>
            </p:cNvPr>
            <p:cNvSpPr txBox="1"/>
            <p:nvPr/>
          </p:nvSpPr>
          <p:spPr>
            <a:xfrm>
              <a:off x="0" y="-104775"/>
              <a:ext cx="7620533" cy="82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680"/>
                </a:lnSpc>
              </a:pPr>
              <a:r>
                <a:rPr lang="en-US" sz="3600" spc="359">
                  <a:solidFill>
                    <a:srgbClr val="050707"/>
                  </a:solidFill>
                  <a:latin typeface="王漢宗特黑體 Bold"/>
                </a:rPr>
                <a:t> 戲劇二 何以恩</a:t>
              </a:r>
            </a:p>
          </p:txBody>
        </p:sp>
        <p:sp>
          <p:nvSpPr>
            <p:cNvPr id="39" name="TextBox 29">
              <a:extLst>
                <a:ext uri="{FF2B5EF4-FFF2-40B4-BE49-F238E27FC236}">
                  <a16:creationId xmlns:a16="http://schemas.microsoft.com/office/drawing/2014/main" id="{E5803A85-55B5-468F-B189-E55F60E70AB2}"/>
                </a:ext>
              </a:extLst>
            </p:cNvPr>
            <p:cNvSpPr txBox="1"/>
            <p:nvPr/>
          </p:nvSpPr>
          <p:spPr>
            <a:xfrm>
              <a:off x="0" y="771479"/>
              <a:ext cx="7620533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00"/>
                </a:lnSpc>
              </a:pPr>
              <a:r>
                <a:rPr lang="en-US" sz="3000" spc="30">
                  <a:solidFill>
                    <a:srgbClr val="EF5241"/>
                  </a:solidFill>
                  <a:latin typeface="Poppins Light"/>
                </a:rPr>
                <a:t>Project Manager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BBF594F-B814-4FBE-933B-DA1FC5766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7487"/>
            <a:ext cx="5652254" cy="5652254"/>
          </a:xfrm>
          <a:prstGeom prst="rect">
            <a:avLst/>
          </a:prstGeom>
          <a:noFill/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B571CB6-C085-49D8-854A-5744C9194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5629" y="2092428"/>
            <a:ext cx="5202371" cy="520237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08AAAD6-BD82-458A-968A-6724EEA6B5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13"/>
          <a:stretch/>
        </p:blipFill>
        <p:spPr>
          <a:xfrm>
            <a:off x="13085629" y="2628900"/>
            <a:ext cx="5202371" cy="46658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1D7A684-95F9-4301-A65C-F673766EE5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97"/>
          <a:stretch/>
        </p:blipFill>
        <p:spPr>
          <a:xfrm>
            <a:off x="0" y="3619501"/>
            <a:ext cx="5652254" cy="3900240"/>
          </a:xfrm>
          <a:prstGeom prst="rect">
            <a:avLst/>
          </a:prstGeom>
          <a:noFill/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CCD1342-AEFE-4661-AC67-CB365A0C5863}"/>
              </a:ext>
            </a:extLst>
          </p:cNvPr>
          <p:cNvSpPr txBox="1"/>
          <p:nvPr/>
        </p:nvSpPr>
        <p:spPr>
          <a:xfrm>
            <a:off x="14859000" y="7641188"/>
            <a:ext cx="1962757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>
                <a:latin typeface="王漢宗特黑體" panose="02020500000000000000" charset="-120"/>
                <a:ea typeface="王漢宗特黑體" panose="02020500000000000000" charset="-120"/>
              </a:rPr>
              <a:t>83.6%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BB56DF9-1BAF-4B70-8CE4-F6CDE3F95952}"/>
              </a:ext>
            </a:extLst>
          </p:cNvPr>
          <p:cNvSpPr txBox="1"/>
          <p:nvPr/>
        </p:nvSpPr>
        <p:spPr>
          <a:xfrm>
            <a:off x="1882848" y="7657513"/>
            <a:ext cx="1962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>
                <a:latin typeface="王漢宗特黑體" panose="02020500000000000000" charset="-120"/>
                <a:ea typeface="王漢宗特黑體" panose="02020500000000000000" charset="-120"/>
              </a:rPr>
              <a:t>75.5%</a:t>
            </a: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A97508BB-661F-420D-B8F1-F065BB5CC00E}"/>
              </a:ext>
            </a:extLst>
          </p:cNvPr>
          <p:cNvGrpSpPr/>
          <p:nvPr/>
        </p:nvGrpSpPr>
        <p:grpSpPr>
          <a:xfrm>
            <a:off x="8058560" y="1410055"/>
            <a:ext cx="6293226" cy="1541615"/>
            <a:chOff x="8508328" y="1583169"/>
            <a:chExt cx="6293226" cy="1541615"/>
          </a:xfrm>
        </p:grpSpPr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AEE9A192-D5C7-4432-ACD8-FA9DA1F476BD}"/>
                </a:ext>
              </a:extLst>
            </p:cNvPr>
            <p:cNvSpPr/>
            <p:nvPr/>
          </p:nvSpPr>
          <p:spPr>
            <a:xfrm>
              <a:off x="8508328" y="1583169"/>
              <a:ext cx="6293226" cy="154161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96DBC692-705F-4591-A1B9-F6C26A5E813A}"/>
                </a:ext>
              </a:extLst>
            </p:cNvPr>
            <p:cNvSpPr txBox="1"/>
            <p:nvPr/>
          </p:nvSpPr>
          <p:spPr>
            <a:xfrm>
              <a:off x="8965903" y="1666351"/>
              <a:ext cx="565225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400" dirty="0">
                  <a:latin typeface="王漢宗特黑體" panose="02020500000000000000" charset="-120"/>
                  <a:ea typeface="王漢宗特黑體" panose="02020500000000000000" charset="-120"/>
                </a:rPr>
                <a:t>我覺得這個程式讓聚餐變得方便！</a:t>
              </a:r>
              <a:endParaRPr lang="en-US" altLang="zh-TW" sz="4400" dirty="0">
                <a:latin typeface="王漢宗特黑體" panose="02020500000000000000" charset="-120"/>
                <a:ea typeface="王漢宗特黑體" panose="02020500000000000000" charset="-120"/>
              </a:endParaRP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35008225-7653-4035-8B5D-D0B6AA529257}"/>
              </a:ext>
            </a:extLst>
          </p:cNvPr>
          <p:cNvGrpSpPr/>
          <p:nvPr/>
        </p:nvGrpSpPr>
        <p:grpSpPr>
          <a:xfrm>
            <a:off x="4507656" y="3932876"/>
            <a:ext cx="6998544" cy="1541615"/>
            <a:chOff x="4383035" y="4052851"/>
            <a:chExt cx="6293226" cy="1541615"/>
          </a:xfrm>
        </p:grpSpPr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1C3CE1D8-03D6-44A7-89F5-EB3E0339E55C}"/>
                </a:ext>
              </a:extLst>
            </p:cNvPr>
            <p:cNvSpPr/>
            <p:nvPr/>
          </p:nvSpPr>
          <p:spPr>
            <a:xfrm>
              <a:off x="4383035" y="4052851"/>
              <a:ext cx="6293226" cy="1541615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A33A2CBC-6296-4123-999F-AB841835CBA2}"/>
                </a:ext>
              </a:extLst>
            </p:cNvPr>
            <p:cNvSpPr txBox="1"/>
            <p:nvPr/>
          </p:nvSpPr>
          <p:spPr>
            <a:xfrm>
              <a:off x="4852262" y="4081436"/>
              <a:ext cx="532197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400" dirty="0">
                  <a:latin typeface="王漢宗特黑體" panose="02020500000000000000" charset="-120"/>
                  <a:ea typeface="王漢宗特黑體" panose="02020500000000000000" charset="-120"/>
                </a:rPr>
                <a:t>這個程式還挺一目了然的</a:t>
              </a:r>
              <a:r>
                <a:rPr lang="en-US" altLang="zh-TW" sz="4400" dirty="0">
                  <a:latin typeface="王漢宗特黑體" panose="02020500000000000000" charset="-120"/>
                  <a:ea typeface="王漢宗特黑體" panose="02020500000000000000" charset="-120"/>
                </a:rPr>
                <a:t>…</a:t>
              </a: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5A292B8D-50AF-486B-9782-121EE00C9549}"/>
              </a:ext>
            </a:extLst>
          </p:cNvPr>
          <p:cNvGrpSpPr/>
          <p:nvPr/>
        </p:nvGrpSpPr>
        <p:grpSpPr>
          <a:xfrm>
            <a:off x="6629400" y="7060463"/>
            <a:ext cx="8229600" cy="2073481"/>
            <a:chOff x="8719224" y="7060463"/>
            <a:chExt cx="6293226" cy="1596489"/>
          </a:xfrm>
        </p:grpSpPr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B6DD2341-D7F7-4A66-896B-091AEF2AD2D7}"/>
                </a:ext>
              </a:extLst>
            </p:cNvPr>
            <p:cNvSpPr/>
            <p:nvPr/>
          </p:nvSpPr>
          <p:spPr>
            <a:xfrm>
              <a:off x="8719224" y="7060463"/>
              <a:ext cx="6293226" cy="154161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CA42BB5D-1FA3-474B-B0C6-214070CD9276}"/>
                </a:ext>
              </a:extLst>
            </p:cNvPr>
            <p:cNvSpPr txBox="1"/>
            <p:nvPr/>
          </p:nvSpPr>
          <p:spPr>
            <a:xfrm>
              <a:off x="9144000" y="7210402"/>
              <a:ext cx="58684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400" dirty="0">
                  <a:latin typeface="王漢宗特黑體" panose="02020500000000000000" charset="-120"/>
                  <a:ea typeface="王漢宗特黑體" panose="02020500000000000000" charset="-120"/>
                </a:rPr>
                <a:t>一次傳的餐廳數量可以更多嗎？？</a:t>
              </a:r>
              <a:endParaRPr lang="en-US" altLang="zh-TW" sz="4400" dirty="0">
                <a:latin typeface="王漢宗特黑體" panose="02020500000000000000" charset="-120"/>
                <a:ea typeface="王漢宗特黑體" panose="02020500000000000000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4571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21">
            <a:extLst>
              <a:ext uri="{FF2B5EF4-FFF2-40B4-BE49-F238E27FC236}">
                <a16:creationId xmlns:a16="http://schemas.microsoft.com/office/drawing/2014/main" id="{640F4C21-191B-4195-A4E5-3BD4AAC835D1}"/>
              </a:ext>
            </a:extLst>
          </p:cNvPr>
          <p:cNvGrpSpPr/>
          <p:nvPr/>
        </p:nvGrpSpPr>
        <p:grpSpPr>
          <a:xfrm rot="5400000">
            <a:off x="-5782649" y="-4457700"/>
            <a:ext cx="5782649" cy="5782649"/>
            <a:chOff x="0" y="0"/>
            <a:chExt cx="6350000" cy="6350000"/>
          </a:xfrm>
        </p:grpSpPr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BB78DAA2-DCEA-40D1-83AD-01AA91E437E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17" name="Group 23">
            <a:extLst>
              <a:ext uri="{FF2B5EF4-FFF2-40B4-BE49-F238E27FC236}">
                <a16:creationId xmlns:a16="http://schemas.microsoft.com/office/drawing/2014/main" id="{BDFC2516-4332-4A36-9AB2-7B9E6F2EF213}"/>
              </a:ext>
            </a:extLst>
          </p:cNvPr>
          <p:cNvGrpSpPr/>
          <p:nvPr/>
        </p:nvGrpSpPr>
        <p:grpSpPr>
          <a:xfrm>
            <a:off x="-1813271" y="-3938253"/>
            <a:ext cx="3626541" cy="3626541"/>
            <a:chOff x="0" y="0"/>
            <a:chExt cx="6350000" cy="6350000"/>
          </a:xfrm>
        </p:grpSpPr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A0024717-4480-435A-926F-33ECDCE45EF2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sp>
        <p:nvSpPr>
          <p:cNvPr id="19" name="AutoShape 2">
            <a:extLst>
              <a:ext uri="{FF2B5EF4-FFF2-40B4-BE49-F238E27FC236}">
                <a16:creationId xmlns:a16="http://schemas.microsoft.com/office/drawing/2014/main" id="{6C1562F3-2701-40BF-9DF0-EB518ABB7A95}"/>
              </a:ext>
            </a:extLst>
          </p:cNvPr>
          <p:cNvSpPr/>
          <p:nvPr/>
        </p:nvSpPr>
        <p:spPr>
          <a:xfrm>
            <a:off x="19359433" y="-175280"/>
            <a:ext cx="2496157" cy="10637558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20" name="Group 7">
            <a:extLst>
              <a:ext uri="{FF2B5EF4-FFF2-40B4-BE49-F238E27FC236}">
                <a16:creationId xmlns:a16="http://schemas.microsoft.com/office/drawing/2014/main" id="{22B674F6-9E74-4671-B36B-77A5D6C2A4C2}"/>
              </a:ext>
            </a:extLst>
          </p:cNvPr>
          <p:cNvGrpSpPr/>
          <p:nvPr/>
        </p:nvGrpSpPr>
        <p:grpSpPr>
          <a:xfrm rot="5400000">
            <a:off x="18899024" y="9614250"/>
            <a:ext cx="3451642" cy="3451642"/>
            <a:chOff x="0" y="0"/>
            <a:chExt cx="6350000" cy="6350000"/>
          </a:xfrm>
        </p:grpSpPr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C100717B-8D9E-460B-8C0E-80648E50299B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grpSp>
        <p:nvGrpSpPr>
          <p:cNvPr id="22" name="Group 9">
            <a:extLst>
              <a:ext uri="{FF2B5EF4-FFF2-40B4-BE49-F238E27FC236}">
                <a16:creationId xmlns:a16="http://schemas.microsoft.com/office/drawing/2014/main" id="{FAED91BB-60D4-45D9-8C5F-0F8A72C26DDE}"/>
              </a:ext>
            </a:extLst>
          </p:cNvPr>
          <p:cNvGrpSpPr/>
          <p:nvPr/>
        </p:nvGrpSpPr>
        <p:grpSpPr>
          <a:xfrm>
            <a:off x="17830800" y="11087100"/>
            <a:ext cx="2136447" cy="2136447"/>
            <a:chOff x="0" y="0"/>
            <a:chExt cx="6350000" cy="6350000"/>
          </a:xfrm>
        </p:grpSpPr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797ED7AF-CF82-43D4-8CF8-ED6E356DF887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322BBB0F-9E5C-454C-B545-B9ECF6EB92F5}"/>
              </a:ext>
            </a:extLst>
          </p:cNvPr>
          <p:cNvSpPr txBox="1"/>
          <p:nvPr/>
        </p:nvSpPr>
        <p:spPr>
          <a:xfrm>
            <a:off x="2574743" y="2933700"/>
            <a:ext cx="25845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>
                <a:latin typeface="王漢宗特黑體" panose="02020500000000000000" charset="-120"/>
                <a:ea typeface="王漢宗特黑體" panose="02020500000000000000" charset="-120"/>
              </a:rPr>
              <a:t>約</a:t>
            </a:r>
            <a:r>
              <a:rPr lang="zh-TW" altLang="en-US" sz="4400" dirty="0">
                <a:solidFill>
                  <a:srgbClr val="EF5241"/>
                </a:solidFill>
                <a:latin typeface="王漢宗特黑體" panose="02020500000000000000" charset="-120"/>
                <a:ea typeface="王漢宗特黑體" panose="02020500000000000000" charset="-120"/>
              </a:rPr>
              <a:t>聚餐</a:t>
            </a:r>
            <a:endParaRPr lang="en-US" altLang="zh-TW" sz="4400" dirty="0">
              <a:solidFill>
                <a:srgbClr val="EF5241"/>
              </a:solidFill>
              <a:latin typeface="王漢宗特黑體" panose="02020500000000000000" charset="-120"/>
              <a:ea typeface="王漢宗特黑體" panose="02020500000000000000" charset="-120"/>
            </a:endParaRPr>
          </a:p>
          <a:p>
            <a:pPr algn="ctr"/>
            <a:r>
              <a:rPr lang="en-US" altLang="zh-TW" sz="4400" dirty="0">
                <a:solidFill>
                  <a:srgbClr val="EF5241"/>
                </a:solidFill>
                <a:latin typeface="王漢宗特黑體" panose="02020500000000000000" charset="-120"/>
                <a:ea typeface="王漢宗特黑體" panose="02020500000000000000" charset="-120"/>
              </a:rPr>
              <a:t>58.3%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31A67629-868E-4146-B0BA-4FAE7984A087}"/>
              </a:ext>
            </a:extLst>
          </p:cNvPr>
          <p:cNvSpPr txBox="1"/>
          <p:nvPr/>
        </p:nvSpPr>
        <p:spPr>
          <a:xfrm>
            <a:off x="13625141" y="6597021"/>
            <a:ext cx="21252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latin typeface="王漢宗特黑體" panose="02020500000000000000" charset="-120"/>
                <a:ea typeface="王漢宗特黑體" panose="02020500000000000000" charset="-120"/>
              </a:rPr>
              <a:t>找</a:t>
            </a:r>
            <a:r>
              <a:rPr lang="zh-TW" altLang="en-US" sz="4400" dirty="0">
                <a:solidFill>
                  <a:srgbClr val="EFB95D"/>
                </a:solidFill>
                <a:latin typeface="王漢宗特黑體" panose="02020500000000000000" charset="-120"/>
                <a:ea typeface="王漢宗特黑體" panose="02020500000000000000" charset="-120"/>
              </a:rPr>
              <a:t>餐廳</a:t>
            </a:r>
            <a:endParaRPr lang="en-US" altLang="zh-TW" sz="4400" dirty="0">
              <a:solidFill>
                <a:srgbClr val="EFB95D"/>
              </a:solidFill>
              <a:latin typeface="王漢宗特黑體" panose="02020500000000000000" charset="-120"/>
              <a:ea typeface="王漢宗特黑體" panose="02020500000000000000" charset="-120"/>
            </a:endParaRPr>
          </a:p>
          <a:p>
            <a:pPr algn="ctr"/>
            <a:r>
              <a:rPr lang="en-US" altLang="zh-TW" sz="4400" dirty="0">
                <a:solidFill>
                  <a:srgbClr val="EFB95D"/>
                </a:solidFill>
                <a:latin typeface="王漢宗特黑體" panose="02020500000000000000" charset="-120"/>
                <a:ea typeface="王漢宗特黑體" panose="02020500000000000000" charset="-120"/>
              </a:rPr>
              <a:t>41.7%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4AE1F5A0-BFD3-4C59-8FB6-BAF436E50FDD}"/>
              </a:ext>
            </a:extLst>
          </p:cNvPr>
          <p:cNvGrpSpPr/>
          <p:nvPr/>
        </p:nvGrpSpPr>
        <p:grpSpPr>
          <a:xfrm>
            <a:off x="6277352" y="2542041"/>
            <a:ext cx="5733296" cy="5486876"/>
            <a:chOff x="6303162" y="2574279"/>
            <a:chExt cx="5733296" cy="5486876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03564778-5A3C-483D-B39D-F983A3052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3162" y="2574279"/>
              <a:ext cx="5084505" cy="5486876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6847E56D-A005-4AC4-B229-E4D2D3817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181" y="2574279"/>
              <a:ext cx="5133277" cy="5346655"/>
            </a:xfrm>
            <a:prstGeom prst="rect">
              <a:avLst/>
            </a:prstGeom>
          </p:spPr>
        </p:pic>
      </p:grp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EE48CAC-7BEC-4D7F-AF1E-7308BF567AD7}"/>
              </a:ext>
            </a:extLst>
          </p:cNvPr>
          <p:cNvSpPr txBox="1"/>
          <p:nvPr/>
        </p:nvSpPr>
        <p:spPr>
          <a:xfrm>
            <a:off x="6740805" y="4753703"/>
            <a:ext cx="4806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dirty="0">
                <a:latin typeface="王漢宗特黑體" panose="02020500000000000000" charset="-120"/>
                <a:ea typeface="王漢宗特黑體" panose="02020500000000000000" charset="-120"/>
              </a:rPr>
              <a:t>Where to</a:t>
            </a:r>
            <a:r>
              <a:rPr lang="zh-TW" altLang="en-US" sz="5400" dirty="0">
                <a:latin typeface="王漢宗特黑體" panose="02020500000000000000" charset="-120"/>
                <a:ea typeface="王漢宗特黑體" panose="02020500000000000000" charset="-120"/>
              </a:rPr>
              <a:t> </a:t>
            </a:r>
            <a:r>
              <a:rPr lang="en-US" altLang="zh-TW" sz="5400" dirty="0">
                <a:latin typeface="王漢宗特黑體" panose="02020500000000000000" charset="-120"/>
                <a:ea typeface="王漢宗特黑體" panose="02020500000000000000" charset="-120"/>
              </a:rPr>
              <a:t>use</a:t>
            </a:r>
          </a:p>
        </p:txBody>
      </p:sp>
    </p:spTree>
    <p:extLst>
      <p:ext uri="{BB962C8B-B14F-4D97-AF65-F5344CB8AC3E}">
        <p14:creationId xmlns:p14="http://schemas.microsoft.com/office/powerpoint/2010/main" val="2968783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2" grpId="1"/>
      <p:bldP spid="42" grpId="0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982343" y="-175279"/>
            <a:ext cx="2496157" cy="10637558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3" name="Group 3"/>
          <p:cNvGrpSpPr/>
          <p:nvPr/>
        </p:nvGrpSpPr>
        <p:grpSpPr>
          <a:xfrm>
            <a:off x="15739456" y="1537930"/>
            <a:ext cx="485775" cy="48577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5739456" y="3779718"/>
            <a:ext cx="485775" cy="485775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5739456" y="6021507"/>
            <a:ext cx="485775" cy="485775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28700" y="7035749"/>
            <a:ext cx="9459499" cy="2157809"/>
            <a:chOff x="0" y="-85725"/>
            <a:chExt cx="12612666" cy="287707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85725"/>
              <a:ext cx="12596583" cy="1607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50"/>
                </a:lnSpc>
              </a:pPr>
              <a:r>
                <a:rPr lang="en-US" sz="8500" dirty="0" err="1">
                  <a:solidFill>
                    <a:srgbClr val="050707"/>
                  </a:solidFill>
                  <a:latin typeface="王漢宗特黑體" panose="02020500000000000000" charset="-120"/>
                  <a:ea typeface="王漢宗特黑體" panose="02020500000000000000" charset="-120"/>
                </a:rPr>
                <a:t>未來展望</a:t>
              </a:r>
              <a:endParaRPr lang="en-US" sz="8500" dirty="0">
                <a:solidFill>
                  <a:srgbClr val="050707"/>
                </a:solidFill>
                <a:latin typeface="王漢宗特黑體" panose="02020500000000000000" charset="-120"/>
                <a:ea typeface="王漢宗特黑體" panose="02020500000000000000" charset="-120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6076" y="1868025"/>
              <a:ext cx="12596590" cy="923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00"/>
                </a:lnSpc>
              </a:pPr>
              <a:r>
                <a:rPr lang="en-US" sz="4500" spc="450">
                  <a:solidFill>
                    <a:srgbClr val="EFB95D"/>
                  </a:solidFill>
                  <a:latin typeface="王漢宗特黑體" panose="02020500000000000000" charset="-120"/>
                  <a:ea typeface="王漢宗特黑體" panose="02020500000000000000" charset="-120"/>
                </a:rPr>
                <a:t>更直觀的操作，更貼近生活的功能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144000" y="1164074"/>
            <a:ext cx="5886928" cy="1158531"/>
            <a:chOff x="0" y="-47625"/>
            <a:chExt cx="7849237" cy="1544708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47625"/>
              <a:ext cx="7849237" cy="860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200"/>
                </a:lnSpc>
              </a:pPr>
              <a:r>
                <a:rPr lang="en-US" sz="4000" spc="400">
                  <a:solidFill>
                    <a:srgbClr val="EFB95D"/>
                  </a:solidFill>
                  <a:latin typeface="Poppins Light"/>
                </a:rPr>
                <a:t>STEP 1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87400"/>
              <a:ext cx="7849237" cy="709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00"/>
                </a:lnSpc>
              </a:pPr>
              <a:r>
                <a:rPr lang="zh-TW" altLang="en-US" sz="3000" spc="30" dirty="0">
                  <a:ea typeface="王漢宗特黑體"/>
                </a:rPr>
                <a:t>持續蒐集</a:t>
              </a:r>
              <a:r>
                <a:rPr lang="zh-TW" altLang="en-US" sz="3000" spc="30" dirty="0">
                  <a:solidFill>
                    <a:srgbClr val="050707"/>
                  </a:solidFill>
                  <a:ea typeface="王漢宗特黑體"/>
                </a:rPr>
                <a:t>用戶回饋，</a:t>
              </a:r>
              <a:r>
                <a:rPr lang="zh-TW" altLang="en-US" sz="3000" spc="30" dirty="0">
                  <a:solidFill>
                    <a:srgbClr val="FF0000"/>
                  </a:solidFill>
                  <a:ea typeface="王漢宗特黑體"/>
                </a:rPr>
                <a:t>改善</a:t>
              </a:r>
              <a:r>
                <a:rPr lang="zh-TW" altLang="en-US" sz="3000" spc="30" dirty="0">
                  <a:solidFill>
                    <a:srgbClr val="050707"/>
                  </a:solidFill>
                  <a:ea typeface="王漢宗特黑體"/>
                </a:rPr>
                <a:t>使用體驗</a:t>
              </a:r>
              <a:endParaRPr lang="en-US" sz="3000" spc="30" dirty="0">
                <a:solidFill>
                  <a:srgbClr val="050707"/>
                </a:solidFill>
                <a:ea typeface="王漢宗特黑體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294074" y="3405862"/>
            <a:ext cx="9736854" cy="1158531"/>
            <a:chOff x="0" y="-47625"/>
            <a:chExt cx="12982472" cy="1544708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47625"/>
              <a:ext cx="12982472" cy="860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200"/>
                </a:lnSpc>
              </a:pPr>
              <a:r>
                <a:rPr lang="en-US" sz="4000" spc="400">
                  <a:solidFill>
                    <a:srgbClr val="EFB95D"/>
                  </a:solidFill>
                  <a:latin typeface="Poppins Light Bold"/>
                </a:rPr>
                <a:t>STEP 2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87400"/>
              <a:ext cx="12982472" cy="709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00"/>
                </a:lnSpc>
              </a:pPr>
              <a:r>
                <a:rPr lang="en-US" sz="3000" spc="30" dirty="0" err="1">
                  <a:solidFill>
                    <a:srgbClr val="050707"/>
                  </a:solidFill>
                  <a:ea typeface="王漢宗特黑體"/>
                </a:rPr>
                <a:t>垂直</a:t>
              </a:r>
              <a:r>
                <a:rPr lang="en-US" sz="3000" spc="30" dirty="0" err="1">
                  <a:solidFill>
                    <a:srgbClr val="FF0000"/>
                  </a:solidFill>
                  <a:ea typeface="王漢宗特黑體"/>
                </a:rPr>
                <a:t>整合</a:t>
              </a:r>
              <a:r>
                <a:rPr lang="en-US" sz="3000" spc="30" dirty="0" err="1">
                  <a:solidFill>
                    <a:srgbClr val="050707"/>
                  </a:solidFill>
                  <a:ea typeface="王漢宗特黑體"/>
                </a:rPr>
                <a:t>約餐行為中各項環節</a:t>
              </a:r>
              <a:r>
                <a:rPr lang="en-US" sz="3000" spc="30" dirty="0">
                  <a:solidFill>
                    <a:srgbClr val="050707"/>
                  </a:solidFill>
                  <a:ea typeface="王漢宗特黑體"/>
                </a:rPr>
                <a:t>——</a:t>
              </a:r>
              <a:r>
                <a:rPr lang="en-US" sz="3000" spc="30" dirty="0" err="1">
                  <a:solidFill>
                    <a:srgbClr val="050707"/>
                  </a:solidFill>
                  <a:ea typeface="王漢宗特黑體"/>
                </a:rPr>
                <a:t>分帳</a:t>
              </a:r>
              <a:r>
                <a:rPr lang="en-US" sz="3000" spc="30" dirty="0">
                  <a:solidFill>
                    <a:srgbClr val="050707"/>
                  </a:solidFill>
                  <a:ea typeface="王漢宗特黑體"/>
                </a:rPr>
                <a:t>、</a:t>
              </a:r>
              <a:r>
                <a:rPr lang="zh-TW" altLang="en-US" sz="3000" spc="30" dirty="0">
                  <a:solidFill>
                    <a:srgbClr val="050707"/>
                  </a:solidFill>
                  <a:ea typeface="王漢宗特黑體"/>
                </a:rPr>
                <a:t>即時評價</a:t>
              </a:r>
              <a:r>
                <a:rPr lang="en-US" sz="3000" spc="30" dirty="0">
                  <a:solidFill>
                    <a:srgbClr val="050707"/>
                  </a:solidFill>
                  <a:ea typeface="王漢宗特黑體"/>
                </a:rPr>
                <a:t> …</a:t>
              </a:r>
              <a:r>
                <a:rPr lang="zh-TW" altLang="en-US" sz="3000" spc="30" dirty="0">
                  <a:solidFill>
                    <a:srgbClr val="050707"/>
                  </a:solidFill>
                  <a:ea typeface="王漢宗特黑體"/>
                </a:rPr>
                <a:t>等</a:t>
              </a:r>
              <a:endParaRPr lang="en-US" sz="3000" spc="30" dirty="0">
                <a:solidFill>
                  <a:srgbClr val="050707"/>
                </a:solidFill>
                <a:ea typeface="王漢宗特黑體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708854" y="5647650"/>
            <a:ext cx="11322074" cy="1150964"/>
            <a:chOff x="0" y="-47625"/>
            <a:chExt cx="15096099" cy="1534618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47625"/>
              <a:ext cx="15096099" cy="860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200"/>
                </a:lnSpc>
              </a:pPr>
              <a:r>
                <a:rPr lang="en-US" sz="4000" spc="400">
                  <a:solidFill>
                    <a:srgbClr val="EFB95D"/>
                  </a:solidFill>
                  <a:latin typeface="Poppins Light Bold"/>
                </a:rPr>
                <a:t>STEP 3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787400"/>
              <a:ext cx="15096099" cy="699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00"/>
                </a:lnSpc>
              </a:pPr>
              <a:r>
                <a:rPr lang="en-US" sz="3000" spc="30" dirty="0">
                  <a:solidFill>
                    <a:srgbClr val="050707"/>
                  </a:solidFill>
                  <a:latin typeface="王漢宗特黑體" panose="02020500000000000000" charset="-120"/>
                  <a:ea typeface="王漢宗特黑體" panose="02020500000000000000" charset="-120"/>
                </a:rPr>
                <a:t>和 </a:t>
              </a:r>
              <a:r>
                <a:rPr lang="en-US" sz="3000" spc="30" dirty="0" err="1">
                  <a:solidFill>
                    <a:srgbClr val="050707"/>
                  </a:solidFill>
                  <a:latin typeface="王漢宗特黑體" panose="02020500000000000000" charset="-120"/>
                  <a:ea typeface="王漢宗特黑體" panose="02020500000000000000" charset="-120"/>
                </a:rPr>
                <a:t>FoodPanda、Uber</a:t>
              </a:r>
              <a:r>
                <a:rPr lang="en-US" sz="3000" spc="30" dirty="0">
                  <a:solidFill>
                    <a:srgbClr val="050707"/>
                  </a:solidFill>
                  <a:latin typeface="王漢宗特黑體" panose="02020500000000000000" charset="-120"/>
                  <a:ea typeface="王漢宗特黑體" panose="02020500000000000000" charset="-120"/>
                </a:rPr>
                <a:t> </a:t>
              </a:r>
              <a:r>
                <a:rPr lang="en-US" sz="3000" spc="30" dirty="0" err="1">
                  <a:solidFill>
                    <a:srgbClr val="050707"/>
                  </a:solidFill>
                  <a:latin typeface="王漢宗特黑體" panose="02020500000000000000" charset="-120"/>
                  <a:ea typeface="王漢宗特黑體" panose="02020500000000000000" charset="-120"/>
                </a:rPr>
                <a:t>Eats</a:t>
              </a:r>
              <a:r>
                <a:rPr lang="en-US" sz="3000" spc="30" dirty="0" err="1">
                  <a:solidFill>
                    <a:srgbClr val="FF0000"/>
                  </a:solidFill>
                  <a:latin typeface="王漢宗特黑體" panose="02020500000000000000" charset="-120"/>
                  <a:ea typeface="王漢宗特黑體" panose="02020500000000000000" charset="-120"/>
                </a:rPr>
                <a:t>合作</a:t>
              </a:r>
              <a:r>
                <a:rPr lang="en-US" sz="3000" spc="30" dirty="0" err="1">
                  <a:solidFill>
                    <a:srgbClr val="050707"/>
                  </a:solidFill>
                  <a:latin typeface="王漢宗特黑體" panose="02020500000000000000" charset="-120"/>
                  <a:ea typeface="王漢宗特黑體" panose="02020500000000000000" charset="-120"/>
                </a:rPr>
                <a:t>，提供更方便的點餐</a:t>
              </a:r>
              <a:r>
                <a:rPr lang="zh-TW" altLang="en-US" sz="3000" spc="30" dirty="0">
                  <a:solidFill>
                    <a:srgbClr val="050707"/>
                  </a:solidFill>
                  <a:latin typeface="王漢宗特黑體" panose="02020500000000000000" charset="-120"/>
                  <a:ea typeface="王漢宗特黑體" panose="02020500000000000000" charset="-120"/>
                </a:rPr>
                <a:t>新</a:t>
              </a:r>
              <a:r>
                <a:rPr lang="en-US" sz="3000" spc="30" dirty="0">
                  <a:solidFill>
                    <a:srgbClr val="050707"/>
                  </a:solidFill>
                  <a:latin typeface="王漢宗特黑體" panose="02020500000000000000" charset="-120"/>
                  <a:ea typeface="王漢宗特黑體" panose="02020500000000000000" charset="-120"/>
                </a:rPr>
                <a:t>選</a:t>
              </a:r>
              <a:r>
                <a:rPr lang="zh-TW" altLang="en-US" sz="3000" spc="30" dirty="0">
                  <a:solidFill>
                    <a:srgbClr val="050707"/>
                  </a:solidFill>
                  <a:latin typeface="王漢宗特黑體" panose="02020500000000000000" charset="-120"/>
                  <a:ea typeface="王漢宗特黑體" panose="02020500000000000000" charset="-120"/>
                </a:rPr>
                <a:t>擇</a:t>
              </a:r>
              <a:endParaRPr lang="en-US" sz="3000" spc="30" dirty="0">
                <a:solidFill>
                  <a:srgbClr val="050707"/>
                </a:solidFill>
                <a:latin typeface="王漢宗特黑體" panose="02020500000000000000" charset="-120"/>
                <a:ea typeface="王漢宗特黑體" panose="02020500000000000000" charset="-120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 rot="5400000">
            <a:off x="-1494518" y="-1304018"/>
            <a:ext cx="5782649" cy="5782649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2474860" y="-784571"/>
            <a:ext cx="3626541" cy="3626541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sp>
        <p:nvSpPr>
          <p:cNvPr id="25" name="AutoShape 10">
            <a:extLst>
              <a:ext uri="{FF2B5EF4-FFF2-40B4-BE49-F238E27FC236}">
                <a16:creationId xmlns:a16="http://schemas.microsoft.com/office/drawing/2014/main" id="{5C721D39-3DAF-4420-B3DD-0041A85BFF32}"/>
              </a:ext>
            </a:extLst>
          </p:cNvPr>
          <p:cNvSpPr/>
          <p:nvPr/>
        </p:nvSpPr>
        <p:spPr>
          <a:xfrm>
            <a:off x="18739353" y="-175279"/>
            <a:ext cx="2496157" cy="10637558"/>
          </a:xfrm>
          <a:prstGeom prst="rect">
            <a:avLst/>
          </a:prstGeom>
          <a:solidFill>
            <a:srgbClr val="EFB95D"/>
          </a:solid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62235" y="5427785"/>
            <a:ext cx="5715400" cy="136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799"/>
              </a:lnSpc>
            </a:pPr>
            <a:r>
              <a:rPr lang="en-US" sz="8999" dirty="0" err="1">
                <a:solidFill>
                  <a:srgbClr val="EF5241"/>
                </a:solidFill>
                <a:latin typeface="Poppins Bold Bold"/>
              </a:rPr>
              <a:t>EAT</a:t>
            </a:r>
            <a:r>
              <a:rPr lang="en-US" sz="8999" dirty="0" err="1">
                <a:solidFill>
                  <a:srgbClr val="EFB95D"/>
                </a:solidFill>
                <a:latin typeface="Poppins Bold Bold"/>
              </a:rPr>
              <a:t>ender</a:t>
            </a:r>
            <a:endParaRPr lang="en-US" sz="8999" dirty="0">
              <a:solidFill>
                <a:srgbClr val="EFB95D"/>
              </a:solidFill>
              <a:latin typeface="Poppins Bold Bold"/>
            </a:endParaRPr>
          </a:p>
        </p:txBody>
      </p:sp>
      <p:grpSp>
        <p:nvGrpSpPr>
          <p:cNvPr id="3" name="Group 3"/>
          <p:cNvGrpSpPr/>
          <p:nvPr/>
        </p:nvGrpSpPr>
        <p:grpSpPr>
          <a:xfrm rot="5400000">
            <a:off x="-1494518" y="-1304018"/>
            <a:ext cx="4665437" cy="4665437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1244688" y="1991495"/>
            <a:ext cx="2489377" cy="2489377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8020128" y="1639070"/>
            <a:ext cx="5048650" cy="622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00"/>
              </a:lnSpc>
            </a:pPr>
            <a:r>
              <a:rPr lang="en-US" sz="4000" spc="400" dirty="0" err="1">
                <a:solidFill>
                  <a:srgbClr val="EFB95D"/>
                </a:solidFill>
                <a:latin typeface="王漢宗特黑體" panose="02020500000000000000" charset="-120"/>
                <a:ea typeface="王漢宗特黑體" panose="02020500000000000000" charset="-120"/>
              </a:rPr>
              <a:t>加入</a:t>
            </a:r>
            <a:r>
              <a:rPr lang="en-US" sz="4000" spc="400" dirty="0" err="1">
                <a:solidFill>
                  <a:srgbClr val="00B900"/>
                </a:solidFill>
                <a:latin typeface="王漢宗特黑體" panose="02020500000000000000" charset="-120"/>
                <a:ea typeface="王漢宗特黑體" panose="02020500000000000000" charset="-120"/>
              </a:rPr>
              <a:t>LINE</a:t>
            </a:r>
            <a:r>
              <a:rPr lang="en-US" sz="4000" spc="400" dirty="0" err="1">
                <a:solidFill>
                  <a:srgbClr val="EFB95D"/>
                </a:solidFill>
                <a:latin typeface="王漢宗特黑體" panose="02020500000000000000" charset="-120"/>
                <a:ea typeface="王漢宗特黑體" panose="02020500000000000000" charset="-120"/>
              </a:rPr>
              <a:t>好友</a:t>
            </a:r>
            <a:endParaRPr lang="en-US" sz="4000" spc="400" dirty="0">
              <a:solidFill>
                <a:srgbClr val="EFB95D"/>
              </a:solidFill>
              <a:latin typeface="王漢宗特黑體" panose="02020500000000000000" charset="-120"/>
              <a:ea typeface="王漢宗特黑體" panose="02020500000000000000" charset="-12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345566" y="4791075"/>
            <a:ext cx="5723212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00"/>
              </a:lnSpc>
            </a:pPr>
            <a:r>
              <a:rPr lang="en-US" sz="4000" spc="400" dirty="0" err="1">
                <a:solidFill>
                  <a:srgbClr val="EF5241"/>
                </a:solidFill>
                <a:latin typeface="Poppins Medium Bold"/>
              </a:rPr>
              <a:t>EA</a:t>
            </a:r>
            <a:r>
              <a:rPr lang="en-US" sz="4000" spc="400" dirty="0" err="1">
                <a:solidFill>
                  <a:srgbClr val="FF0000"/>
                </a:solidFill>
                <a:latin typeface="Poppins Medium Bold"/>
              </a:rPr>
              <a:t>T</a:t>
            </a:r>
            <a:r>
              <a:rPr lang="en-US" sz="4000" spc="400" dirty="0" err="1">
                <a:solidFill>
                  <a:srgbClr val="EFB95D"/>
                </a:solidFill>
                <a:latin typeface="Poppins Medium Bold"/>
              </a:rPr>
              <a:t>ender</a:t>
            </a:r>
            <a:r>
              <a:rPr lang="en-US" sz="4000" spc="400" dirty="0" err="1">
                <a:solidFill>
                  <a:srgbClr val="EFB95D"/>
                </a:solidFill>
                <a:latin typeface="王漢宗特黑體" panose="02020500000000000000" charset="-120"/>
                <a:ea typeface="王漢宗特黑體" panose="02020500000000000000" charset="-120"/>
              </a:rPr>
              <a:t>官方網站</a:t>
            </a:r>
            <a:endParaRPr lang="en-US" sz="4000" spc="400" dirty="0">
              <a:solidFill>
                <a:srgbClr val="EFB95D"/>
              </a:solidFill>
              <a:latin typeface="王漢宗特黑體" panose="02020500000000000000" charset="-120"/>
              <a:ea typeface="王漢宗特黑體" panose="02020500000000000000" charset="-12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982028" y="7820840"/>
            <a:ext cx="5048650" cy="632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00"/>
              </a:lnSpc>
            </a:pPr>
            <a:r>
              <a:rPr lang="en-US" sz="4000" spc="400" dirty="0">
                <a:solidFill>
                  <a:srgbClr val="EFB95D"/>
                </a:solidFill>
                <a:latin typeface="王漢宗特黑體" panose="02020500000000000000" charset="-120"/>
                <a:ea typeface="王漢宗特黑體" panose="02020500000000000000" charset="-120"/>
              </a:rPr>
              <a:t>Source Code</a:t>
            </a:r>
          </a:p>
        </p:txBody>
      </p:sp>
      <p:sp>
        <p:nvSpPr>
          <p:cNvPr id="10" name="AutoShape 10"/>
          <p:cNvSpPr/>
          <p:nvPr/>
        </p:nvSpPr>
        <p:spPr>
          <a:xfrm>
            <a:off x="15982343" y="-175279"/>
            <a:ext cx="2496157" cy="10637558"/>
          </a:xfrm>
          <a:prstGeom prst="rect">
            <a:avLst/>
          </a:prstGeom>
          <a:solidFill>
            <a:srgbClr val="EFB95D"/>
          </a:solidFill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 t="994" b="1926"/>
          <a:stretch>
            <a:fillRect/>
          </a:stretch>
        </p:blipFill>
        <p:spPr>
          <a:xfrm>
            <a:off x="13640278" y="428207"/>
            <a:ext cx="3220656" cy="312657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 l="265" t="1926" r="265"/>
          <a:stretch>
            <a:fillRect/>
          </a:stretch>
        </p:blipFill>
        <p:spPr>
          <a:xfrm>
            <a:off x="13640278" y="3653959"/>
            <a:ext cx="3220656" cy="317547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 t="2258" b="2202"/>
          <a:stretch>
            <a:fillRect/>
          </a:stretch>
        </p:blipFill>
        <p:spPr>
          <a:xfrm>
            <a:off x="13640278" y="6915154"/>
            <a:ext cx="3220656" cy="3076977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676400" y="7025135"/>
            <a:ext cx="4419600" cy="17366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5000" dirty="0" err="1">
                <a:solidFill>
                  <a:srgbClr val="000000"/>
                </a:solidFill>
                <a:ea typeface="王漢宗特黑體"/>
              </a:rPr>
              <a:t>加</a:t>
            </a:r>
            <a:r>
              <a:rPr lang="en-US" sz="5000" dirty="0" err="1">
                <a:solidFill>
                  <a:srgbClr val="00B900"/>
                </a:solidFill>
                <a:latin typeface="王漢宗特黑體"/>
              </a:rPr>
              <a:t>LINE</a:t>
            </a:r>
            <a:r>
              <a:rPr lang="en-US" sz="5000" dirty="0" err="1">
                <a:solidFill>
                  <a:srgbClr val="000000"/>
                </a:solidFill>
                <a:ea typeface="王漢宗特黑體"/>
              </a:rPr>
              <a:t>約吃飯</a:t>
            </a:r>
            <a:endParaRPr lang="en-US" sz="5000" dirty="0">
              <a:solidFill>
                <a:srgbClr val="000000"/>
              </a:solidFill>
              <a:ea typeface="王漢宗特黑體"/>
            </a:endParaRPr>
          </a:p>
          <a:p>
            <a:pPr>
              <a:lnSpc>
                <a:spcPts val="7000"/>
              </a:lnSpc>
            </a:pPr>
            <a:r>
              <a:rPr lang="en-US" sz="4999" dirty="0" err="1">
                <a:solidFill>
                  <a:srgbClr val="EF5241"/>
                </a:solidFill>
                <a:ea typeface="王漢宗特黑體"/>
              </a:rPr>
              <a:t>感情</a:t>
            </a:r>
            <a:r>
              <a:rPr lang="en-US" sz="4999" dirty="0" err="1">
                <a:solidFill>
                  <a:srgbClr val="000000"/>
                </a:solidFill>
                <a:ea typeface="王漢宗特黑體"/>
              </a:rPr>
              <a:t>不會散</a:t>
            </a:r>
            <a:endParaRPr lang="en-US" sz="4999" dirty="0">
              <a:solidFill>
                <a:srgbClr val="000000"/>
              </a:solidFill>
              <a:ea typeface="王漢宗特黑體"/>
            </a:endParaRPr>
          </a:p>
        </p:txBody>
      </p:sp>
      <p:sp>
        <p:nvSpPr>
          <p:cNvPr id="15" name="AutoShape 2">
            <a:extLst>
              <a:ext uri="{FF2B5EF4-FFF2-40B4-BE49-F238E27FC236}">
                <a16:creationId xmlns:a16="http://schemas.microsoft.com/office/drawing/2014/main" id="{C0C4532F-07B0-4AF5-B71E-0938F35AF5A3}"/>
              </a:ext>
            </a:extLst>
          </p:cNvPr>
          <p:cNvSpPr/>
          <p:nvPr/>
        </p:nvSpPr>
        <p:spPr>
          <a:xfrm>
            <a:off x="22075498" y="-175279"/>
            <a:ext cx="2496157" cy="10637558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81571" y="-175279"/>
            <a:ext cx="2496157" cy="10637558"/>
          </a:xfrm>
          <a:prstGeom prst="rect">
            <a:avLst/>
          </a:prstGeom>
          <a:solidFill>
            <a:srgbClr val="EFB95D"/>
          </a:solid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28700" y="647700"/>
            <a:ext cx="2571771" cy="2571760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28700" y="3857620"/>
            <a:ext cx="2571771" cy="2571760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28700" y="7067540"/>
            <a:ext cx="2571771" cy="2571760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16666" b="-16666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4126374" y="1382189"/>
            <a:ext cx="5715400" cy="1107247"/>
            <a:chOff x="0" y="0"/>
            <a:chExt cx="7620533" cy="147632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04775"/>
              <a:ext cx="7620533" cy="82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spc="359">
                  <a:solidFill>
                    <a:srgbClr val="050707"/>
                  </a:solidFill>
                  <a:ea typeface="王漢宗特黑體 Bold"/>
                </a:rPr>
                <a:t>農經三 鄭鈞瀚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71479"/>
              <a:ext cx="7620533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EF5241"/>
                  </a:solidFill>
                  <a:latin typeface="Poppins Light"/>
                </a:rPr>
                <a:t>Software Engineer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126374" y="4592109"/>
            <a:ext cx="5715400" cy="1107247"/>
            <a:chOff x="0" y="0"/>
            <a:chExt cx="7620533" cy="1476329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104775"/>
              <a:ext cx="7620533" cy="82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spc="359">
                  <a:solidFill>
                    <a:srgbClr val="050707"/>
                  </a:solidFill>
                  <a:ea typeface="王漢宗特黑體 Bold"/>
                </a:rPr>
                <a:t>生傳三 蔡昊辰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71479"/>
              <a:ext cx="7620533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EF5241"/>
                  </a:solidFill>
                  <a:latin typeface="Poppins Light"/>
                </a:rPr>
                <a:t>Associate Engineer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126374" y="7802029"/>
            <a:ext cx="5715400" cy="1107247"/>
            <a:chOff x="0" y="0"/>
            <a:chExt cx="7620533" cy="1476329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104775"/>
              <a:ext cx="7620533" cy="82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spc="359">
                  <a:solidFill>
                    <a:srgbClr val="050707"/>
                  </a:solidFill>
                  <a:ea typeface="王漢宗特黑體 Bold"/>
                </a:rPr>
                <a:t>財金三 陸品瑄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71479"/>
              <a:ext cx="7620533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EF5241"/>
                  </a:solidFill>
                  <a:latin typeface="Poppins Light"/>
                </a:rPr>
                <a:t>Quality Assurance</a:t>
              </a:r>
            </a:p>
          </p:txBody>
        </p:sp>
      </p:grpSp>
      <p:sp>
        <p:nvSpPr>
          <p:cNvPr id="18" name="AutoShape 18"/>
          <p:cNvSpPr/>
          <p:nvPr/>
        </p:nvSpPr>
        <p:spPr>
          <a:xfrm>
            <a:off x="15791843" y="0"/>
            <a:ext cx="2496157" cy="10637558"/>
          </a:xfrm>
          <a:prstGeom prst="rect">
            <a:avLst/>
          </a:prstGeom>
          <a:solidFill>
            <a:srgbClr val="EFB95D"/>
          </a:solidFill>
        </p:spPr>
      </p:sp>
      <p:sp>
        <p:nvSpPr>
          <p:cNvPr id="19" name="TextBox 19"/>
          <p:cNvSpPr txBox="1"/>
          <p:nvPr/>
        </p:nvSpPr>
        <p:spPr>
          <a:xfrm>
            <a:off x="10785425" y="340772"/>
            <a:ext cx="7502575" cy="12829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899"/>
              </a:lnSpc>
            </a:pPr>
            <a:r>
              <a:rPr lang="en-US" sz="10000" dirty="0" err="1">
                <a:solidFill>
                  <a:srgbClr val="050707"/>
                </a:solidFill>
                <a:latin typeface="王漢宗特黑體" panose="02020500000000000000" charset="-120"/>
                <a:ea typeface="王漢宗特黑體" panose="02020500000000000000" charset="-120"/>
              </a:rPr>
              <a:t>團隊</a:t>
            </a:r>
            <a:r>
              <a:rPr lang="en-US" sz="10000" dirty="0" err="1">
                <a:solidFill>
                  <a:schemeClr val="bg1"/>
                </a:solidFill>
                <a:latin typeface="王漢宗特黑體" panose="02020500000000000000" charset="-120"/>
                <a:ea typeface="王漢宗特黑體" panose="02020500000000000000" charset="-120"/>
              </a:rPr>
              <a:t>簡介</a:t>
            </a:r>
            <a:endParaRPr lang="en-US" sz="10000" dirty="0">
              <a:solidFill>
                <a:schemeClr val="bg1"/>
              </a:solidFill>
              <a:latin typeface="王漢宗特黑體" panose="02020500000000000000" charset="-120"/>
              <a:ea typeface="王漢宗特黑體" panose="02020500000000000000" charset="-120"/>
            </a:endParaRPr>
          </a:p>
        </p:txBody>
      </p: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4505958" y="2571740"/>
            <a:ext cx="2571771" cy="2571760"/>
            <a:chOff x="0" y="0"/>
            <a:chExt cx="6350000" cy="63499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156" b="-156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8128148" y="3303996"/>
            <a:ext cx="5715400" cy="1107247"/>
            <a:chOff x="0" y="0"/>
            <a:chExt cx="7620533" cy="1476329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104775"/>
              <a:ext cx="7620533" cy="82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680"/>
                </a:lnSpc>
              </a:pPr>
              <a:r>
                <a:rPr lang="en-US" sz="3600" spc="359">
                  <a:solidFill>
                    <a:srgbClr val="050707"/>
                  </a:solidFill>
                  <a:ea typeface="王漢宗特黑體 Bold"/>
                </a:rPr>
                <a:t>生傳四 曾莉晴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771479"/>
              <a:ext cx="7620533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00"/>
                </a:lnSpc>
              </a:pPr>
              <a:r>
                <a:rPr lang="en-US" sz="3000" spc="30">
                  <a:solidFill>
                    <a:srgbClr val="EF5241"/>
                  </a:solidFill>
                  <a:latin typeface="Poppins Light"/>
                </a:rPr>
                <a:t>Planner</a:t>
              </a:r>
            </a:p>
          </p:txBody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4505958" y="5783892"/>
            <a:ext cx="2571771" cy="2571760"/>
            <a:chOff x="0" y="0"/>
            <a:chExt cx="6350000" cy="634997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16666" b="-16666"/>
              </a:stretch>
            </a:blipFill>
          </p:spPr>
        </p:sp>
      </p:grpSp>
      <p:grpSp>
        <p:nvGrpSpPr>
          <p:cNvPr id="27" name="Group 27"/>
          <p:cNvGrpSpPr/>
          <p:nvPr/>
        </p:nvGrpSpPr>
        <p:grpSpPr>
          <a:xfrm>
            <a:off x="8128148" y="6516149"/>
            <a:ext cx="5715400" cy="1107247"/>
            <a:chOff x="0" y="0"/>
            <a:chExt cx="7620533" cy="1476329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104775"/>
              <a:ext cx="7620533" cy="82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680"/>
                </a:lnSpc>
              </a:pPr>
              <a:r>
                <a:rPr lang="en-US" sz="3600" spc="359">
                  <a:solidFill>
                    <a:srgbClr val="050707"/>
                  </a:solidFill>
                  <a:latin typeface="王漢宗特黑體 Bold"/>
                </a:rPr>
                <a:t> 戲劇二 何以恩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771479"/>
              <a:ext cx="7620533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00"/>
                </a:lnSpc>
              </a:pPr>
              <a:r>
                <a:rPr lang="en-US" sz="3000" spc="30">
                  <a:solidFill>
                    <a:srgbClr val="EF5241"/>
                  </a:solidFill>
                  <a:latin typeface="Poppins Light"/>
                </a:rPr>
                <a:t>Project Manager</a:t>
              </a:r>
            </a:p>
          </p:txBody>
        </p:sp>
      </p:grpSp>
      <p:grpSp>
        <p:nvGrpSpPr>
          <p:cNvPr id="30" name="Group 2">
            <a:extLst>
              <a:ext uri="{FF2B5EF4-FFF2-40B4-BE49-F238E27FC236}">
                <a16:creationId xmlns:a16="http://schemas.microsoft.com/office/drawing/2014/main" id="{4CEB732D-42BB-40EB-B24A-8F0F383A24DC}"/>
              </a:ext>
            </a:extLst>
          </p:cNvPr>
          <p:cNvGrpSpPr/>
          <p:nvPr/>
        </p:nvGrpSpPr>
        <p:grpSpPr>
          <a:xfrm>
            <a:off x="-4904150" y="9791700"/>
            <a:ext cx="3319407" cy="3319407"/>
            <a:chOff x="0" y="0"/>
            <a:chExt cx="6350000" cy="6350000"/>
          </a:xfrm>
        </p:grpSpPr>
        <p:sp>
          <p:nvSpPr>
            <p:cNvPr id="31" name="Freeform 3">
              <a:extLst>
                <a:ext uri="{FF2B5EF4-FFF2-40B4-BE49-F238E27FC236}">
                  <a16:creationId xmlns:a16="http://schemas.microsoft.com/office/drawing/2014/main" id="{B3D0BCBF-FA5C-45F7-940F-1891C65563A9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2" name="Group 9">
            <a:extLst>
              <a:ext uri="{FF2B5EF4-FFF2-40B4-BE49-F238E27FC236}">
                <a16:creationId xmlns:a16="http://schemas.microsoft.com/office/drawing/2014/main" id="{7A4D6258-C420-490E-AA54-46803DF7DF7D}"/>
              </a:ext>
            </a:extLst>
          </p:cNvPr>
          <p:cNvGrpSpPr/>
          <p:nvPr/>
        </p:nvGrpSpPr>
        <p:grpSpPr>
          <a:xfrm>
            <a:off x="-2774413" y="11661442"/>
            <a:ext cx="2379341" cy="2379341"/>
            <a:chOff x="0" y="0"/>
            <a:chExt cx="6350000" cy="6350000"/>
          </a:xfrm>
        </p:grpSpPr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57BDEB95-7105-446A-A5A8-EE62D7E16A78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</p:spTree>
    <p:extLst>
      <p:ext uri="{BB962C8B-B14F-4D97-AF65-F5344CB8AC3E}">
        <p14:creationId xmlns:p14="http://schemas.microsoft.com/office/powerpoint/2010/main" val="36358267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B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5829519" y="1629863"/>
            <a:ext cx="7544163" cy="7544163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174815" y="716715"/>
            <a:ext cx="8853570" cy="8853570"/>
            <a:chOff x="0" y="0"/>
            <a:chExt cx="11804759" cy="11804759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11804759" cy="11804759"/>
              <a:chOff x="0" y="0"/>
              <a:chExt cx="2540000" cy="254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383035"/>
                    </a:lnTo>
                    <a:cubicBezTo>
                      <a:pt x="1014169" y="381610"/>
                      <a:pt x="719199" y="550741"/>
                      <a:pt x="559508" y="826383"/>
                    </a:cubicBezTo>
                    <a:cubicBezTo>
                      <a:pt x="399818" y="1102026"/>
                      <a:pt x="399818" y="1442044"/>
                      <a:pt x="559508" y="1717687"/>
                    </a:cubicBezTo>
                    <a:cubicBezTo>
                      <a:pt x="719199" y="1993330"/>
                      <a:pt x="1014169" y="2162460"/>
                      <a:pt x="1332725" y="2161035"/>
                    </a:cubicBezTo>
                    <a:cubicBezTo>
                      <a:pt x="1651281" y="2162460"/>
                      <a:pt x="1946251" y="1993330"/>
                      <a:pt x="2105942" y="1717687"/>
                    </a:cubicBezTo>
                    <a:cubicBezTo>
                      <a:pt x="2265632" y="1442044"/>
                      <a:pt x="2265632" y="1102026"/>
                      <a:pt x="2105942" y="826383"/>
                    </a:cubicBezTo>
                    <a:cubicBezTo>
                      <a:pt x="1946251" y="550741"/>
                      <a:pt x="1651281" y="381610"/>
                      <a:pt x="1332725" y="383035"/>
                    </a:cubicBezTo>
                    <a:close/>
                  </a:path>
                </a:pathLst>
              </a:custGeom>
              <a:solidFill>
                <a:srgbClr val="EF5241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1270000" y="0"/>
                <a:ext cx="1264333" cy="2540000"/>
              </a:xfrm>
              <a:custGeom>
                <a:avLst/>
                <a:gdLst/>
                <a:ahLst/>
                <a:cxnLst/>
                <a:rect l="l" t="t" r="r" b="b"/>
                <a:pathLst>
                  <a:path w="1264333" h="2540000">
                    <a:moveTo>
                      <a:pt x="0" y="0"/>
                    </a:moveTo>
                    <a:cubicBezTo>
                      <a:pt x="699185" y="3127"/>
                      <a:pt x="1264333" y="570808"/>
                      <a:pt x="1264333" y="1270000"/>
                    </a:cubicBezTo>
                    <a:cubicBezTo>
                      <a:pt x="1264333" y="1969192"/>
                      <a:pt x="699185" y="2536873"/>
                      <a:pt x="0" y="2540000"/>
                    </a:cubicBezTo>
                    <a:lnTo>
                      <a:pt x="0" y="2159000"/>
                    </a:lnTo>
                    <a:cubicBezTo>
                      <a:pt x="489429" y="2156811"/>
                      <a:pt x="885033" y="1759434"/>
                      <a:pt x="885033" y="1270000"/>
                    </a:cubicBezTo>
                    <a:cubicBezTo>
                      <a:pt x="885033" y="780566"/>
                      <a:pt x="489429" y="383189"/>
                      <a:pt x="0" y="381000"/>
                    </a:cubicBezTo>
                    <a:close/>
                  </a:path>
                </a:pathLst>
              </a:custGeom>
              <a:solidFill>
                <a:srgbClr val="FFFAEB"/>
              </a:solidFill>
            </p:spPr>
          </p:sp>
        </p:grpSp>
      </p:grpSp>
      <p:sp>
        <p:nvSpPr>
          <p:cNvPr id="8" name="TextBox 8"/>
          <p:cNvSpPr txBox="1"/>
          <p:nvPr/>
        </p:nvSpPr>
        <p:spPr>
          <a:xfrm>
            <a:off x="5486800" y="3004492"/>
            <a:ext cx="8229600" cy="105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ea typeface="王漢宗特黑體 Bold"/>
              </a:rPr>
              <a:t>核心問題</a:t>
            </a:r>
            <a:endParaRPr lang="en-US" sz="5500" dirty="0">
              <a:solidFill>
                <a:srgbClr val="000000"/>
              </a:solidFill>
              <a:ea typeface="王漢宗特黑體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705600" y="4862680"/>
            <a:ext cx="5524698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800" dirty="0" err="1">
                <a:solidFill>
                  <a:srgbClr val="000000"/>
                </a:solidFill>
                <a:ea typeface="王漢宗特黑體"/>
              </a:rPr>
              <a:t>聚會的</a:t>
            </a:r>
            <a:endParaRPr lang="en-US" sz="4800" dirty="0">
              <a:solidFill>
                <a:srgbClr val="000000"/>
              </a:solidFill>
              <a:ea typeface="王漢宗特黑體"/>
            </a:endParaRPr>
          </a:p>
          <a:p>
            <a:pPr algn="ctr">
              <a:lnSpc>
                <a:spcPts val="5600"/>
              </a:lnSpc>
            </a:pPr>
            <a:r>
              <a:rPr lang="en-US" sz="4800" dirty="0">
                <a:solidFill>
                  <a:srgbClr val="000000"/>
                </a:solidFill>
                <a:ea typeface="王漢宗特黑體"/>
              </a:rPr>
              <a:t>「</a:t>
            </a:r>
            <a:r>
              <a:rPr lang="en-US" sz="4800" u="sng" dirty="0" err="1">
                <a:solidFill>
                  <a:srgbClr val="EF5241"/>
                </a:solidFill>
                <a:ea typeface="王漢宗特黑體"/>
              </a:rPr>
              <a:t>餐廳</a:t>
            </a:r>
            <a:r>
              <a:rPr lang="en-US" sz="4800" dirty="0" err="1">
                <a:solidFill>
                  <a:srgbClr val="000000"/>
                </a:solidFill>
                <a:ea typeface="王漢宗特黑體"/>
              </a:rPr>
              <a:t>」及「</a:t>
            </a:r>
            <a:r>
              <a:rPr lang="en-US" sz="4800" u="sng" dirty="0" err="1">
                <a:solidFill>
                  <a:srgbClr val="FFFAEB"/>
                </a:solidFill>
                <a:ea typeface="王漢宗特黑體"/>
              </a:rPr>
              <a:t>時間</a:t>
            </a:r>
            <a:r>
              <a:rPr lang="en-US" sz="4800" dirty="0">
                <a:solidFill>
                  <a:srgbClr val="000000"/>
                </a:solidFill>
                <a:ea typeface="王漢宗特黑體"/>
              </a:rPr>
              <a:t>」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-1136925" y="-942988"/>
            <a:ext cx="3319407" cy="3319407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882503" y="369393"/>
            <a:ext cx="8578762" cy="2346583"/>
            <a:chOff x="-7816" y="-232477"/>
            <a:chExt cx="11438349" cy="3128776"/>
          </a:xfrm>
        </p:grpSpPr>
        <p:sp>
          <p:nvSpPr>
            <p:cNvPr id="13" name="TextBox 13"/>
            <p:cNvSpPr txBox="1"/>
            <p:nvPr/>
          </p:nvSpPr>
          <p:spPr>
            <a:xfrm>
              <a:off x="-7816" y="-232477"/>
              <a:ext cx="11430528" cy="1614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240"/>
                </a:lnSpc>
              </a:pPr>
              <a:r>
                <a:rPr lang="en-US" sz="8400" dirty="0" err="1">
                  <a:solidFill>
                    <a:srgbClr val="000000"/>
                  </a:solidFill>
                  <a:latin typeface="王漢宗特黑體" panose="02020500000000000000" charset="-120"/>
                  <a:ea typeface="王漢宗特黑體" panose="02020500000000000000" charset="-120"/>
                </a:rPr>
                <a:t>創作理念</a:t>
              </a:r>
              <a:endParaRPr lang="en-US" sz="8400" dirty="0">
                <a:solidFill>
                  <a:srgbClr val="000000"/>
                </a:solidFill>
                <a:latin typeface="王漢宗特黑體" panose="02020500000000000000" charset="-120"/>
                <a:ea typeface="王漢宗特黑體" panose="02020500000000000000" charset="-120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142872"/>
              <a:ext cx="11430533" cy="7534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1350641" y="1028700"/>
            <a:ext cx="2379341" cy="2379341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B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59704" y="8391200"/>
            <a:ext cx="3319407" cy="331940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562856" y="6530937"/>
            <a:ext cx="14643810" cy="3943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spc="359" dirty="0" err="1">
                <a:solidFill>
                  <a:srgbClr val="050707"/>
                </a:solidFill>
                <a:ea typeface="王漢宗特黑體 Bold"/>
              </a:rPr>
              <a:t>將所有餐廳整合至單一連結</a:t>
            </a:r>
            <a:endParaRPr lang="en-US" sz="4400" spc="359" dirty="0">
              <a:solidFill>
                <a:srgbClr val="050707"/>
              </a:solidFill>
              <a:ea typeface="王漢宗特黑體 Bold"/>
            </a:endParaRPr>
          </a:p>
          <a:p>
            <a:pPr>
              <a:lnSpc>
                <a:spcPct val="150000"/>
              </a:lnSpc>
            </a:pPr>
            <a:r>
              <a:rPr lang="en-US" sz="4400" spc="359" dirty="0" err="1">
                <a:solidFill>
                  <a:srgbClr val="050707"/>
                </a:solidFill>
                <a:ea typeface="王漢宗特黑體 Bold"/>
              </a:rPr>
              <a:t>並以「</a:t>
            </a:r>
            <a:r>
              <a:rPr lang="en-US" sz="4400" spc="359" dirty="0" err="1">
                <a:solidFill>
                  <a:srgbClr val="FF0000"/>
                </a:solidFill>
                <a:ea typeface="王漢宗特黑體 Bold"/>
              </a:rPr>
              <a:t>滑動式刪去法</a:t>
            </a:r>
            <a:r>
              <a:rPr lang="en-US" sz="4400" spc="359" dirty="0">
                <a:solidFill>
                  <a:srgbClr val="050707"/>
                </a:solidFill>
                <a:ea typeface="王漢宗特黑體 Bold"/>
              </a:rPr>
              <a:t>」</a:t>
            </a:r>
          </a:p>
          <a:p>
            <a:pPr>
              <a:lnSpc>
                <a:spcPct val="150000"/>
              </a:lnSpc>
            </a:pPr>
            <a:r>
              <a:rPr lang="en-US" sz="4400" spc="359" dirty="0" err="1">
                <a:solidFill>
                  <a:srgbClr val="050707"/>
                </a:solidFill>
                <a:ea typeface="王漢宗特黑體 Bold"/>
              </a:rPr>
              <a:t>避免選擇障礙</a:t>
            </a:r>
            <a:endParaRPr lang="en-US" sz="4400" spc="359" dirty="0">
              <a:solidFill>
                <a:srgbClr val="050707"/>
              </a:solidFill>
              <a:ea typeface="王漢宗特黑體 Bold"/>
            </a:endParaRPr>
          </a:p>
          <a:p>
            <a:pPr>
              <a:lnSpc>
                <a:spcPct val="150000"/>
              </a:lnSpc>
            </a:pPr>
            <a:endParaRPr lang="en-US" sz="4400" spc="168" dirty="0">
              <a:solidFill>
                <a:srgbClr val="050707"/>
              </a:solidFill>
              <a:latin typeface="王漢宗特黑體 Bold"/>
            </a:endParaRPr>
          </a:p>
        </p:txBody>
      </p:sp>
      <p:grpSp>
        <p:nvGrpSpPr>
          <p:cNvPr id="7" name="Group 7"/>
          <p:cNvGrpSpPr/>
          <p:nvPr/>
        </p:nvGrpSpPr>
        <p:grpSpPr>
          <a:xfrm rot="-10800000">
            <a:off x="11786691" y="-1905000"/>
            <a:ext cx="7834809" cy="7834809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9" name="Group 9"/>
          <p:cNvGrpSpPr/>
          <p:nvPr/>
        </p:nvGrpSpPr>
        <p:grpSpPr>
          <a:xfrm rot="-3341605">
            <a:off x="11277311" y="-2920302"/>
            <a:ext cx="8853570" cy="8853570"/>
            <a:chOff x="0" y="0"/>
            <a:chExt cx="11804759" cy="11804759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0"/>
              <a:ext cx="11804759" cy="11804759"/>
              <a:chOff x="0" y="0"/>
              <a:chExt cx="2540000" cy="254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383035"/>
                    </a:lnTo>
                    <a:cubicBezTo>
                      <a:pt x="1014169" y="381610"/>
                      <a:pt x="719199" y="550741"/>
                      <a:pt x="559508" y="826383"/>
                    </a:cubicBezTo>
                    <a:cubicBezTo>
                      <a:pt x="399818" y="1102026"/>
                      <a:pt x="399818" y="1442044"/>
                      <a:pt x="559508" y="1717687"/>
                    </a:cubicBezTo>
                    <a:cubicBezTo>
                      <a:pt x="719199" y="1993330"/>
                      <a:pt x="1014169" y="2162460"/>
                      <a:pt x="1332725" y="2161035"/>
                    </a:cubicBezTo>
                    <a:cubicBezTo>
                      <a:pt x="1651281" y="2162460"/>
                      <a:pt x="1946251" y="1993330"/>
                      <a:pt x="2105942" y="1717687"/>
                    </a:cubicBezTo>
                    <a:cubicBezTo>
                      <a:pt x="2265632" y="1442044"/>
                      <a:pt x="2265632" y="1102026"/>
                      <a:pt x="2105942" y="826383"/>
                    </a:cubicBezTo>
                    <a:cubicBezTo>
                      <a:pt x="1946251" y="550741"/>
                      <a:pt x="1651281" y="381610"/>
                      <a:pt x="1332725" y="383035"/>
                    </a:cubicBezTo>
                    <a:close/>
                  </a:path>
                </a:pathLst>
              </a:custGeom>
              <a:solidFill>
                <a:srgbClr val="EF5241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1270000" y="0"/>
                <a:ext cx="1264333" cy="2540000"/>
              </a:xfrm>
              <a:custGeom>
                <a:avLst/>
                <a:gdLst/>
                <a:ahLst/>
                <a:cxnLst/>
                <a:rect l="l" t="t" r="r" b="b"/>
                <a:pathLst>
                  <a:path w="1264333" h="2540000">
                    <a:moveTo>
                      <a:pt x="0" y="0"/>
                    </a:moveTo>
                    <a:cubicBezTo>
                      <a:pt x="699185" y="3127"/>
                      <a:pt x="1264333" y="570808"/>
                      <a:pt x="1264333" y="1270000"/>
                    </a:cubicBezTo>
                    <a:cubicBezTo>
                      <a:pt x="1264333" y="1969192"/>
                      <a:pt x="699185" y="2536873"/>
                      <a:pt x="0" y="2540000"/>
                    </a:cubicBezTo>
                    <a:lnTo>
                      <a:pt x="0" y="2159000"/>
                    </a:lnTo>
                    <a:cubicBezTo>
                      <a:pt x="489429" y="2156811"/>
                      <a:pt x="885033" y="1759434"/>
                      <a:pt x="885033" y="1270000"/>
                    </a:cubicBezTo>
                    <a:cubicBezTo>
                      <a:pt x="885033" y="780566"/>
                      <a:pt x="489429" y="383189"/>
                      <a:pt x="0" y="381000"/>
                    </a:cubicBezTo>
                    <a:close/>
                  </a:path>
                </a:pathLst>
              </a:custGeom>
              <a:solidFill>
                <a:srgbClr val="FFFAEB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14027696" y="1000214"/>
            <a:ext cx="3352800" cy="1681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sz="8800">
                <a:solidFill>
                  <a:srgbClr val="EF5241"/>
                </a:solidFill>
                <a:ea typeface="王漢宗特黑體 Bold"/>
              </a:rPr>
              <a:t>選餐廳</a:t>
            </a:r>
          </a:p>
        </p:txBody>
      </p:sp>
      <p:pic>
        <p:nvPicPr>
          <p:cNvPr id="16" name="RPReplay_Final1615406669">
            <a:hlinkClick r:id="" action="ppaction://media"/>
            <a:extLst>
              <a:ext uri="{FF2B5EF4-FFF2-40B4-BE49-F238E27FC236}">
                <a16:creationId xmlns:a16="http://schemas.microsoft.com/office/drawing/2014/main" id="{9F6BC77C-F28D-435C-8196-5BF7825DC35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038.3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90800" y="1409699"/>
            <a:ext cx="4038600" cy="717973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C6395D3-4A99-4354-AB5E-099A0E7F80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45333" y1="30124" x2="51933" y2="39276"/>
                        <a14:backgroundMark x1="56933" y1="38132" x2="48067" y2="54719"/>
                        <a14:backgroundMark x1="48067" y1="54719" x2="47800" y2="55863"/>
                        <a14:backgroundMark x1="54800" y1="67588" x2="44533" y2="66826"/>
                        <a14:backgroundMark x1="44533" y1="66826" x2="42333" y2="673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10748" y="-1174706"/>
            <a:ext cx="17510592" cy="12245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8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B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59704" y="8391200"/>
            <a:ext cx="3319407" cy="331940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167446" y="7049855"/>
            <a:ext cx="14643810" cy="191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spc="359" dirty="0" err="1">
                <a:solidFill>
                  <a:srgbClr val="050707"/>
                </a:solidFill>
                <a:latin typeface="王漢宗特黑體" panose="02020500000000000000" charset="-120"/>
                <a:ea typeface="王漢宗特黑體" panose="02020500000000000000" charset="-120"/>
              </a:rPr>
              <a:t>使用者點選有空的時段</a:t>
            </a:r>
            <a:endParaRPr lang="en-US" sz="4400" spc="359" dirty="0">
              <a:solidFill>
                <a:srgbClr val="050707"/>
              </a:solidFill>
              <a:latin typeface="王漢宗特黑體" panose="02020500000000000000" charset="-120"/>
              <a:ea typeface="王漢宗特黑體" panose="02020500000000000000" charset="-120"/>
            </a:endParaRPr>
          </a:p>
          <a:p>
            <a:pPr>
              <a:lnSpc>
                <a:spcPct val="150000"/>
              </a:lnSpc>
            </a:pPr>
            <a:r>
              <a:rPr lang="en-US" sz="4400" spc="359" dirty="0" err="1">
                <a:solidFill>
                  <a:srgbClr val="050707"/>
                </a:solidFill>
                <a:latin typeface="王漢宗特黑體" panose="02020500000000000000" charset="-120"/>
                <a:ea typeface="王漢宗特黑體" panose="02020500000000000000" charset="-120"/>
              </a:rPr>
              <a:t>程式</a:t>
            </a:r>
            <a:r>
              <a:rPr lang="en-US" sz="4400" spc="359" dirty="0" err="1">
                <a:solidFill>
                  <a:srgbClr val="FF0000"/>
                </a:solidFill>
                <a:latin typeface="王漢宗特黑體" panose="02020500000000000000" charset="-120"/>
                <a:ea typeface="王漢宗特黑體" panose="02020500000000000000" charset="-120"/>
              </a:rPr>
              <a:t>自動統計</a:t>
            </a:r>
            <a:r>
              <a:rPr lang="en-US" sz="4400" spc="359" dirty="0" err="1">
                <a:solidFill>
                  <a:srgbClr val="050707"/>
                </a:solidFill>
                <a:latin typeface="王漢宗特黑體" panose="02020500000000000000" charset="-120"/>
                <a:ea typeface="王漢宗特黑體" panose="02020500000000000000" charset="-120"/>
              </a:rPr>
              <a:t>最多人有空的時段</a:t>
            </a:r>
            <a:endParaRPr lang="en-US" sz="4400" spc="359" dirty="0">
              <a:solidFill>
                <a:srgbClr val="050707"/>
              </a:solidFill>
              <a:latin typeface="王漢宗特黑體" panose="02020500000000000000" charset="-120"/>
              <a:ea typeface="王漢宗特黑體" panose="02020500000000000000" charset="-120"/>
            </a:endParaRPr>
          </a:p>
        </p:txBody>
      </p:sp>
      <p:grpSp>
        <p:nvGrpSpPr>
          <p:cNvPr id="7" name="Group 7"/>
          <p:cNvGrpSpPr/>
          <p:nvPr/>
        </p:nvGrpSpPr>
        <p:grpSpPr>
          <a:xfrm rot="-10800000">
            <a:off x="11786690" y="-2208853"/>
            <a:ext cx="7834809" cy="7834809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9" name="Group 9"/>
          <p:cNvGrpSpPr/>
          <p:nvPr/>
        </p:nvGrpSpPr>
        <p:grpSpPr>
          <a:xfrm rot="-3341605">
            <a:off x="11277311" y="-2920302"/>
            <a:ext cx="8853570" cy="8853570"/>
            <a:chOff x="0" y="0"/>
            <a:chExt cx="11804759" cy="11804759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0"/>
              <a:ext cx="11804759" cy="11804759"/>
              <a:chOff x="0" y="0"/>
              <a:chExt cx="2540000" cy="254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383035"/>
                    </a:lnTo>
                    <a:cubicBezTo>
                      <a:pt x="1014169" y="381610"/>
                      <a:pt x="719199" y="550741"/>
                      <a:pt x="559508" y="826383"/>
                    </a:cubicBezTo>
                    <a:cubicBezTo>
                      <a:pt x="399818" y="1102026"/>
                      <a:pt x="399818" y="1442044"/>
                      <a:pt x="559508" y="1717687"/>
                    </a:cubicBezTo>
                    <a:cubicBezTo>
                      <a:pt x="719199" y="1993330"/>
                      <a:pt x="1014169" y="2162460"/>
                      <a:pt x="1332725" y="2161035"/>
                    </a:cubicBezTo>
                    <a:cubicBezTo>
                      <a:pt x="1651281" y="2162460"/>
                      <a:pt x="1946251" y="1993330"/>
                      <a:pt x="2105942" y="1717687"/>
                    </a:cubicBezTo>
                    <a:cubicBezTo>
                      <a:pt x="2265632" y="1442044"/>
                      <a:pt x="2265632" y="1102026"/>
                      <a:pt x="2105942" y="826383"/>
                    </a:cubicBezTo>
                    <a:cubicBezTo>
                      <a:pt x="1946251" y="550741"/>
                      <a:pt x="1651281" y="381610"/>
                      <a:pt x="1332725" y="383035"/>
                    </a:cubicBezTo>
                    <a:close/>
                  </a:path>
                </a:pathLst>
              </a:custGeom>
              <a:solidFill>
                <a:srgbClr val="FFFAEB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1270000" y="0"/>
                <a:ext cx="1264333" cy="2540000"/>
              </a:xfrm>
              <a:custGeom>
                <a:avLst/>
                <a:gdLst/>
                <a:ahLst/>
                <a:cxnLst/>
                <a:rect l="l" t="t" r="r" b="b"/>
                <a:pathLst>
                  <a:path w="1264333" h="2540000">
                    <a:moveTo>
                      <a:pt x="0" y="0"/>
                    </a:moveTo>
                    <a:cubicBezTo>
                      <a:pt x="699185" y="3127"/>
                      <a:pt x="1264333" y="570808"/>
                      <a:pt x="1264333" y="1270000"/>
                    </a:cubicBezTo>
                    <a:cubicBezTo>
                      <a:pt x="1264333" y="1969192"/>
                      <a:pt x="699185" y="2536873"/>
                      <a:pt x="0" y="2540000"/>
                    </a:cubicBezTo>
                    <a:lnTo>
                      <a:pt x="0" y="2159000"/>
                    </a:lnTo>
                    <a:cubicBezTo>
                      <a:pt x="489429" y="2156811"/>
                      <a:pt x="885033" y="1759434"/>
                      <a:pt x="885033" y="1270000"/>
                    </a:cubicBezTo>
                    <a:cubicBezTo>
                      <a:pt x="885033" y="780566"/>
                      <a:pt x="489429" y="383189"/>
                      <a:pt x="0" y="381000"/>
                    </a:cubicBezTo>
                    <a:close/>
                  </a:path>
                </a:pathLst>
              </a:custGeom>
              <a:solidFill>
                <a:srgbClr val="EF5241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14027695" y="759444"/>
            <a:ext cx="3352800" cy="1681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sz="8800" dirty="0" err="1">
                <a:solidFill>
                  <a:srgbClr val="FFFAEB"/>
                </a:solidFill>
                <a:ea typeface="王漢宗特黑體 Bold"/>
              </a:rPr>
              <a:t>選時間</a:t>
            </a:r>
            <a:endParaRPr lang="en-US" sz="8800" dirty="0">
              <a:solidFill>
                <a:srgbClr val="FFFAEB"/>
              </a:solidFill>
              <a:ea typeface="王漢宗特黑體 Bold"/>
            </a:endParaRPr>
          </a:p>
        </p:txBody>
      </p:sp>
      <p:pic>
        <p:nvPicPr>
          <p:cNvPr id="17" name="RPReplay_Final1615406669_0">
            <a:hlinkClick r:id="" action="ppaction://media"/>
            <a:extLst>
              <a:ext uri="{FF2B5EF4-FFF2-40B4-BE49-F238E27FC236}">
                <a16:creationId xmlns:a16="http://schemas.microsoft.com/office/drawing/2014/main" id="{AAA98104-48D1-4886-8B9D-573B572B5D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90800" y="1409700"/>
            <a:ext cx="4038600" cy="717973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BC88CD8A-3033-4365-80B7-D96A8871E5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45333" y1="30124" x2="51933" y2="39276"/>
                        <a14:backgroundMark x1="56933" y1="38132" x2="48067" y2="54719"/>
                        <a14:backgroundMark x1="48067" y1="54719" x2="47800" y2="55863"/>
                        <a14:backgroundMark x1="54800" y1="67588" x2="44533" y2="66826"/>
                        <a14:backgroundMark x1="44533" y1="66826" x2="42333" y2="673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10748" y="-1174706"/>
            <a:ext cx="17510592" cy="12245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5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B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46303" y="1146153"/>
            <a:ext cx="7972425" cy="7972425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64799" y="1168422"/>
            <a:ext cx="7935433" cy="7950155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8405730" y="716715"/>
            <a:ext cx="8853570" cy="8853570"/>
            <a:chOff x="0" y="0"/>
            <a:chExt cx="11804759" cy="11804759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0" y="0"/>
              <a:ext cx="11804759" cy="11804759"/>
              <a:chOff x="0" y="0"/>
              <a:chExt cx="2540000" cy="254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383035"/>
                    </a:lnTo>
                    <a:cubicBezTo>
                      <a:pt x="1014169" y="381610"/>
                      <a:pt x="719199" y="550741"/>
                      <a:pt x="559508" y="826383"/>
                    </a:cubicBezTo>
                    <a:cubicBezTo>
                      <a:pt x="399818" y="1102026"/>
                      <a:pt x="399818" y="1442044"/>
                      <a:pt x="559508" y="1717687"/>
                    </a:cubicBezTo>
                    <a:cubicBezTo>
                      <a:pt x="719199" y="1993330"/>
                      <a:pt x="1014169" y="2162460"/>
                      <a:pt x="1332725" y="2161035"/>
                    </a:cubicBezTo>
                    <a:cubicBezTo>
                      <a:pt x="1651281" y="2162460"/>
                      <a:pt x="1946251" y="1993330"/>
                      <a:pt x="2105942" y="1717687"/>
                    </a:cubicBezTo>
                    <a:cubicBezTo>
                      <a:pt x="2265632" y="1442044"/>
                      <a:pt x="2265632" y="1102026"/>
                      <a:pt x="2105942" y="826383"/>
                    </a:cubicBezTo>
                    <a:cubicBezTo>
                      <a:pt x="1946251" y="550741"/>
                      <a:pt x="1651281" y="381610"/>
                      <a:pt x="1332725" y="383035"/>
                    </a:cubicBezTo>
                    <a:close/>
                  </a:path>
                </a:pathLst>
              </a:custGeom>
              <a:solidFill>
                <a:srgbClr val="EF5241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1270000" y="0"/>
                <a:ext cx="1264333" cy="2540000"/>
              </a:xfrm>
              <a:custGeom>
                <a:avLst/>
                <a:gdLst/>
                <a:ahLst/>
                <a:cxnLst/>
                <a:rect l="l" t="t" r="r" b="b"/>
                <a:pathLst>
                  <a:path w="1264333" h="2540000">
                    <a:moveTo>
                      <a:pt x="0" y="0"/>
                    </a:moveTo>
                    <a:cubicBezTo>
                      <a:pt x="699185" y="3127"/>
                      <a:pt x="1264333" y="570808"/>
                      <a:pt x="1264333" y="1270000"/>
                    </a:cubicBezTo>
                    <a:cubicBezTo>
                      <a:pt x="1264333" y="1969192"/>
                      <a:pt x="699185" y="2536873"/>
                      <a:pt x="0" y="2540000"/>
                    </a:cubicBezTo>
                    <a:lnTo>
                      <a:pt x="0" y="2159000"/>
                    </a:lnTo>
                    <a:cubicBezTo>
                      <a:pt x="489429" y="2156811"/>
                      <a:pt x="885033" y="1759434"/>
                      <a:pt x="885033" y="1270000"/>
                    </a:cubicBezTo>
                    <a:cubicBezTo>
                      <a:pt x="885033" y="780566"/>
                      <a:pt x="489429" y="383189"/>
                      <a:pt x="0" y="381000"/>
                    </a:cubicBezTo>
                    <a:close/>
                  </a:path>
                </a:pathLst>
              </a:custGeom>
              <a:solidFill>
                <a:srgbClr val="FFFAEB"/>
              </a:solidFill>
            </p:spPr>
          </p:sp>
        </p:grpSp>
      </p:grpSp>
      <p:grpSp>
        <p:nvGrpSpPr>
          <p:cNvPr id="9" name="Group 9"/>
          <p:cNvGrpSpPr/>
          <p:nvPr/>
        </p:nvGrpSpPr>
        <p:grpSpPr>
          <a:xfrm>
            <a:off x="-1136925" y="-942988"/>
            <a:ext cx="3319407" cy="3319407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888365" y="719890"/>
            <a:ext cx="8572900" cy="2384235"/>
            <a:chOff x="0" y="0"/>
            <a:chExt cx="11430533" cy="3178980"/>
          </a:xfrm>
        </p:grpSpPr>
        <p:sp>
          <p:nvSpPr>
            <p:cNvPr id="12" name="TextBox 12"/>
            <p:cNvSpPr txBox="1"/>
            <p:nvPr/>
          </p:nvSpPr>
          <p:spPr>
            <a:xfrm>
              <a:off x="5" y="85725"/>
              <a:ext cx="11430528" cy="1614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240"/>
                </a:lnSpc>
              </a:pPr>
              <a:r>
                <a:rPr lang="en-US" sz="8400" dirty="0" err="1">
                  <a:solidFill>
                    <a:srgbClr val="000000"/>
                  </a:solidFill>
                  <a:latin typeface="王漢宗特黑體" panose="02020500000000000000" charset="-120"/>
                  <a:ea typeface="王漢宗特黑體" panose="02020500000000000000" charset="-120"/>
                </a:rPr>
                <a:t>創作理念</a:t>
              </a:r>
              <a:endParaRPr lang="en-US" sz="8400" dirty="0">
                <a:solidFill>
                  <a:srgbClr val="000000"/>
                </a:solidFill>
                <a:latin typeface="王漢宗特黑體" panose="02020500000000000000" charset="-120"/>
                <a:ea typeface="王漢宗特黑體" panose="02020500000000000000" charset="-120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028572"/>
              <a:ext cx="11430533" cy="1150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499"/>
                </a:lnSpc>
              </a:pPr>
              <a:r>
                <a:rPr lang="en-US" sz="5000" spc="500">
                  <a:solidFill>
                    <a:srgbClr val="050707"/>
                  </a:solidFill>
                  <a:latin typeface="王漢宗特黑體 Bold"/>
                </a:rPr>
                <a:t>-成果說明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1350641" y="1028700"/>
            <a:ext cx="2379341" cy="2379341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907415" y="3603064"/>
            <a:ext cx="8010198" cy="44791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zh-TW" altLang="en-US" sz="4200" dirty="0">
                <a:solidFill>
                  <a:srgbClr val="000000"/>
                </a:solidFill>
                <a:latin typeface="王漢宗特黑體" panose="02020500000000000000" charset="-120"/>
                <a:ea typeface="王漢宗特黑體" panose="02020500000000000000" charset="-120"/>
              </a:rPr>
              <a:t>最後選擇 </a:t>
            </a:r>
            <a:r>
              <a:rPr lang="en-US" sz="4200" dirty="0">
                <a:solidFill>
                  <a:srgbClr val="00B900"/>
                </a:solidFill>
                <a:latin typeface="王漢宗特黑體" panose="02020500000000000000" charset="-120"/>
                <a:ea typeface="王漢宗特黑體" panose="02020500000000000000" charset="-120"/>
              </a:rPr>
              <a:t>LINE</a:t>
            </a:r>
            <a:r>
              <a:rPr lang="en-US" sz="4200" dirty="0">
                <a:solidFill>
                  <a:srgbClr val="00B050"/>
                </a:solidFill>
                <a:latin typeface="王漢宗特黑體" panose="02020500000000000000" charset="-120"/>
                <a:ea typeface="王漢宗特黑體" panose="02020500000000000000" charset="-120"/>
              </a:rPr>
              <a:t> </a:t>
            </a:r>
            <a:r>
              <a:rPr lang="en-US" sz="4200" dirty="0">
                <a:solidFill>
                  <a:srgbClr val="00B900"/>
                </a:solidFill>
                <a:latin typeface="王漢宗特黑體" panose="02020500000000000000" charset="-120"/>
                <a:ea typeface="王漢宗特黑體" panose="02020500000000000000" charset="-120"/>
              </a:rPr>
              <a:t>Bot</a:t>
            </a:r>
            <a:r>
              <a:rPr lang="zh-TW" altLang="en-US" sz="4200" dirty="0">
                <a:solidFill>
                  <a:srgbClr val="00B050"/>
                </a:solidFill>
                <a:latin typeface="王漢宗特黑體" panose="02020500000000000000" charset="-120"/>
                <a:ea typeface="王漢宗特黑體" panose="02020500000000000000" charset="-120"/>
              </a:rPr>
              <a:t> </a:t>
            </a:r>
            <a:r>
              <a:rPr lang="zh-TW" altLang="en-US" sz="4200" dirty="0">
                <a:latin typeface="王漢宗特黑體" panose="02020500000000000000" charset="-120"/>
                <a:ea typeface="王漢宗特黑體" panose="02020500000000000000" charset="-120"/>
              </a:rPr>
              <a:t>作為客戶端</a:t>
            </a:r>
            <a:endParaRPr lang="en-US" sz="4200" dirty="0">
              <a:latin typeface="王漢宗特黑體" panose="02020500000000000000" charset="-120"/>
              <a:ea typeface="王漢宗特黑體" panose="02020500000000000000" charset="-120"/>
            </a:endParaRPr>
          </a:p>
          <a:p>
            <a:pPr>
              <a:lnSpc>
                <a:spcPts val="5880"/>
              </a:lnSpc>
            </a:pPr>
            <a:r>
              <a:rPr lang="zh-TW" altLang="en-US" sz="4200" dirty="0">
                <a:solidFill>
                  <a:srgbClr val="000000"/>
                </a:solidFill>
                <a:latin typeface="王漢宗特黑體" panose="02020500000000000000" charset="-120"/>
                <a:ea typeface="王漢宗特黑體" panose="02020500000000000000" charset="-120"/>
              </a:rPr>
              <a:t>讓使用上更加方便</a:t>
            </a:r>
            <a:endParaRPr lang="en-US" altLang="zh-TW" sz="4200" dirty="0">
              <a:solidFill>
                <a:srgbClr val="000000"/>
              </a:solidFill>
              <a:latin typeface="王漢宗特黑體" panose="02020500000000000000" charset="-120"/>
              <a:ea typeface="王漢宗特黑體" panose="02020500000000000000" charset="-120"/>
            </a:endParaRPr>
          </a:p>
          <a:p>
            <a:pPr>
              <a:lnSpc>
                <a:spcPts val="5880"/>
              </a:lnSpc>
            </a:pPr>
            <a:endParaRPr lang="en-US" sz="4200" dirty="0">
              <a:solidFill>
                <a:srgbClr val="000000"/>
              </a:solidFill>
              <a:latin typeface="王漢宗特黑體" panose="02020500000000000000" charset="-120"/>
              <a:ea typeface="王漢宗特黑體" panose="02020500000000000000" charset="-120"/>
            </a:endParaRPr>
          </a:p>
          <a:p>
            <a:pPr>
              <a:lnSpc>
                <a:spcPts val="5880"/>
              </a:lnSpc>
            </a:pPr>
            <a:r>
              <a:rPr lang="zh-TW" altLang="en-US" sz="4200" dirty="0">
                <a:solidFill>
                  <a:srgbClr val="000000"/>
                </a:solidFill>
                <a:latin typeface="王漢宗特黑體" panose="02020500000000000000" charset="-120"/>
                <a:ea typeface="王漢宗特黑體" panose="02020500000000000000" charset="-120"/>
              </a:rPr>
              <a:t>成功</a:t>
            </a:r>
            <a:r>
              <a:rPr lang="en-US" altLang="zh-TW" sz="4200" dirty="0" err="1">
                <a:solidFill>
                  <a:srgbClr val="000000"/>
                </a:solidFill>
                <a:latin typeface="王漢宗特黑體" panose="02020500000000000000" charset="-120"/>
                <a:ea typeface="王漢宗特黑體" panose="02020500000000000000" charset="-120"/>
              </a:rPr>
              <a:t>解決聚會時</a:t>
            </a:r>
            <a:r>
              <a:rPr lang="zh-TW" altLang="en-US" sz="4200" dirty="0">
                <a:solidFill>
                  <a:srgbClr val="000000"/>
                </a:solidFill>
                <a:latin typeface="王漢宗特黑體" panose="02020500000000000000" charset="-120"/>
                <a:ea typeface="王漢宗特黑體" panose="02020500000000000000" charset="-120"/>
              </a:rPr>
              <a:t>的兩大痛點</a:t>
            </a:r>
            <a:endParaRPr lang="en-US" altLang="zh-TW" sz="4200" dirty="0">
              <a:solidFill>
                <a:srgbClr val="000000"/>
              </a:solidFill>
              <a:latin typeface="王漢宗特黑體" panose="02020500000000000000" charset="-120"/>
              <a:ea typeface="王漢宗特黑體" panose="02020500000000000000" charset="-120"/>
            </a:endParaRPr>
          </a:p>
          <a:p>
            <a:pPr>
              <a:lnSpc>
                <a:spcPts val="5880"/>
              </a:lnSpc>
            </a:pPr>
            <a:r>
              <a:rPr lang="en-US" altLang="zh-TW" sz="4200" dirty="0">
                <a:solidFill>
                  <a:srgbClr val="000000"/>
                </a:solidFill>
                <a:latin typeface="王漢宗特黑體" panose="02020500000000000000" charset="-120"/>
                <a:ea typeface="王漢宗特黑體" panose="02020500000000000000" charset="-120"/>
              </a:rPr>
              <a:t>「</a:t>
            </a:r>
            <a:r>
              <a:rPr lang="en-US" altLang="zh-TW" sz="4200" dirty="0" err="1">
                <a:solidFill>
                  <a:srgbClr val="FF0000"/>
                </a:solidFill>
                <a:latin typeface="王漢宗特黑體" panose="02020500000000000000" charset="-120"/>
                <a:ea typeface="王漢宗特黑體" panose="02020500000000000000" charset="-120"/>
              </a:rPr>
              <a:t>選餐廳</a:t>
            </a:r>
            <a:r>
              <a:rPr lang="en-US" altLang="zh-TW" sz="4200" dirty="0">
                <a:solidFill>
                  <a:srgbClr val="000000"/>
                </a:solidFill>
                <a:latin typeface="王漢宗特黑體" panose="02020500000000000000" charset="-120"/>
                <a:ea typeface="王漢宗特黑體" panose="02020500000000000000" charset="-120"/>
              </a:rPr>
              <a:t>」&amp;「</a:t>
            </a:r>
            <a:r>
              <a:rPr lang="en-US" altLang="zh-TW" sz="4200" dirty="0" err="1">
                <a:solidFill>
                  <a:schemeClr val="bg1"/>
                </a:solidFill>
                <a:latin typeface="王漢宗特黑體" panose="02020500000000000000" charset="-120"/>
                <a:ea typeface="王漢宗特黑體" panose="02020500000000000000" charset="-120"/>
              </a:rPr>
              <a:t>約時間</a:t>
            </a:r>
            <a:r>
              <a:rPr lang="en-US" altLang="zh-TW" sz="4200" dirty="0">
                <a:solidFill>
                  <a:srgbClr val="000000"/>
                </a:solidFill>
                <a:latin typeface="王漢宗特黑體" panose="02020500000000000000" charset="-120"/>
                <a:ea typeface="王漢宗特黑體" panose="02020500000000000000" charset="-120"/>
              </a:rPr>
              <a:t>」</a:t>
            </a:r>
          </a:p>
          <a:p>
            <a:pPr>
              <a:lnSpc>
                <a:spcPts val="5880"/>
              </a:lnSpc>
            </a:pPr>
            <a:endParaRPr lang="en-US" sz="4200" dirty="0">
              <a:solidFill>
                <a:srgbClr val="000000"/>
              </a:solidFill>
              <a:latin typeface="王漢宗特黑體" panose="02020500000000000000" charset="-120"/>
              <a:ea typeface="王漢宗特黑體" panose="02020500000000000000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25166" y="-766181"/>
            <a:ext cx="2583269" cy="258326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8901452" y="942975"/>
            <a:ext cx="8357848" cy="112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00"/>
              </a:lnSpc>
            </a:pPr>
            <a:r>
              <a:rPr lang="zh-TW" altLang="en-US" sz="8000" dirty="0">
                <a:solidFill>
                  <a:srgbClr val="EFB95D"/>
                </a:solidFill>
                <a:latin typeface="王漢宗特黑體" panose="02020500000000000000" charset="-120"/>
                <a:ea typeface="王漢宗特黑體" panose="02020500000000000000" charset="-120"/>
              </a:rPr>
              <a:t>功能介紹</a:t>
            </a:r>
            <a:endParaRPr lang="en-US" sz="8000" dirty="0">
              <a:solidFill>
                <a:srgbClr val="EFB95D"/>
              </a:solidFill>
              <a:latin typeface="王漢宗特黑體" panose="02020500000000000000" charset="-120"/>
              <a:ea typeface="王漢宗特黑體" panose="02020500000000000000" charset="-12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197391" y="2696636"/>
            <a:ext cx="9061909" cy="1513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850"/>
              </a:lnSpc>
            </a:pPr>
            <a:r>
              <a:rPr lang="en-US" sz="4500" spc="450" dirty="0">
                <a:solidFill>
                  <a:srgbClr val="000000"/>
                </a:solidFill>
                <a:latin typeface="Poppins Light Bold"/>
              </a:rPr>
              <a:t>Coding</a:t>
            </a:r>
          </a:p>
          <a:p>
            <a:pPr algn="r">
              <a:lnSpc>
                <a:spcPts val="5850"/>
              </a:lnSpc>
            </a:pPr>
            <a:r>
              <a:rPr lang="en-US" sz="4500" spc="450" dirty="0">
                <a:solidFill>
                  <a:srgbClr val="000000"/>
                </a:solidFill>
                <a:latin typeface="Poppins Light Bold"/>
              </a:rPr>
              <a:t>Step by step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894180" y="922908"/>
            <a:ext cx="1788360" cy="178836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grpSp>
        <p:nvGrpSpPr>
          <p:cNvPr id="13" name="Group 7">
            <a:extLst>
              <a:ext uri="{FF2B5EF4-FFF2-40B4-BE49-F238E27FC236}">
                <a16:creationId xmlns:a16="http://schemas.microsoft.com/office/drawing/2014/main" id="{F136A3C4-9D3D-4F87-8021-33763FBAD7E5}"/>
              </a:ext>
            </a:extLst>
          </p:cNvPr>
          <p:cNvGrpSpPr/>
          <p:nvPr/>
        </p:nvGrpSpPr>
        <p:grpSpPr>
          <a:xfrm rot="5400000">
            <a:off x="16168775" y="7805701"/>
            <a:ext cx="3451642" cy="3451642"/>
            <a:chOff x="0" y="0"/>
            <a:chExt cx="6350000" cy="6350000"/>
          </a:xfrm>
        </p:grpSpPr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829508D-4135-4AC1-A8D5-F88A537342E6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grpSp>
        <p:nvGrpSpPr>
          <p:cNvPr id="15" name="Group 9">
            <a:extLst>
              <a:ext uri="{FF2B5EF4-FFF2-40B4-BE49-F238E27FC236}">
                <a16:creationId xmlns:a16="http://schemas.microsoft.com/office/drawing/2014/main" id="{8D4FE028-C90D-46A6-AACA-6856F2711386}"/>
              </a:ext>
            </a:extLst>
          </p:cNvPr>
          <p:cNvGrpSpPr/>
          <p:nvPr/>
        </p:nvGrpSpPr>
        <p:grpSpPr>
          <a:xfrm>
            <a:off x="15100551" y="9278551"/>
            <a:ext cx="2136447" cy="2136447"/>
            <a:chOff x="0" y="0"/>
            <a:chExt cx="6350000" cy="6350000"/>
          </a:xfrm>
        </p:grpSpPr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47EC4C2A-06E8-4D6D-B424-5E3FA06F6ECF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D57C0969-6841-E442-A75A-B52441AA93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084216"/>
            <a:ext cx="9946577" cy="5376425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73A4F885-E5B2-494E-991F-005F3F0DC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046" y="3453253"/>
            <a:ext cx="4040083" cy="404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8039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D57C0969-6841-E442-A75A-B52441AA9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38600" y="-766181"/>
            <a:ext cx="26784813" cy="14478000"/>
          </a:xfrm>
          <a:prstGeom prst="rect">
            <a:avLst/>
          </a:prstGeom>
        </p:spPr>
      </p:pic>
      <p:sp>
        <p:nvSpPr>
          <p:cNvPr id="17" name="TextBox 13">
            <a:extLst>
              <a:ext uri="{FF2B5EF4-FFF2-40B4-BE49-F238E27FC236}">
                <a16:creationId xmlns:a16="http://schemas.microsoft.com/office/drawing/2014/main" id="{688D0EE7-46C7-4146-B828-8987AF207277}"/>
              </a:ext>
            </a:extLst>
          </p:cNvPr>
          <p:cNvSpPr txBox="1"/>
          <p:nvPr/>
        </p:nvSpPr>
        <p:spPr>
          <a:xfrm>
            <a:off x="1505409" y="3121182"/>
            <a:ext cx="1397000" cy="923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dirty="0" err="1">
                <a:solidFill>
                  <a:srgbClr val="00B050"/>
                </a:solidFill>
                <a:latin typeface="王漢宗特黑體" panose="02020500000000000000" charset="-120"/>
                <a:ea typeface="王漢宗特黑體" panose="02020500000000000000" charset="-120"/>
              </a:rPr>
              <a:t>後端</a:t>
            </a:r>
            <a:endParaRPr lang="en-US" sz="5499" dirty="0">
              <a:solidFill>
                <a:srgbClr val="00B050"/>
              </a:solidFill>
              <a:latin typeface="王漢宗特黑體" panose="02020500000000000000" charset="-120"/>
              <a:ea typeface="王漢宗特黑體" panose="02020500000000000000" charset="-120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4D3F2D3E-C8C0-7A49-AAEA-7B8699ED9C67}"/>
              </a:ext>
            </a:extLst>
          </p:cNvPr>
          <p:cNvSpPr txBox="1"/>
          <p:nvPr/>
        </p:nvSpPr>
        <p:spPr>
          <a:xfrm>
            <a:off x="1505409" y="774799"/>
            <a:ext cx="1397000" cy="922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dirty="0" err="1">
                <a:solidFill>
                  <a:srgbClr val="00B050"/>
                </a:solidFill>
                <a:ea typeface="王漢宗特黑體"/>
              </a:rPr>
              <a:t>前端</a:t>
            </a:r>
            <a:endParaRPr lang="en-US" sz="5499" dirty="0">
              <a:solidFill>
                <a:srgbClr val="00B050"/>
              </a:solidFill>
              <a:ea typeface="王漢宗特黑體"/>
            </a:endParaRPr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7B033ADD-6CAC-9443-922F-6CA01FC673F1}"/>
              </a:ext>
            </a:extLst>
          </p:cNvPr>
          <p:cNvSpPr txBox="1"/>
          <p:nvPr/>
        </p:nvSpPr>
        <p:spPr>
          <a:xfrm>
            <a:off x="1505409" y="5467565"/>
            <a:ext cx="2095500" cy="922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dirty="0" err="1">
                <a:solidFill>
                  <a:srgbClr val="00B050"/>
                </a:solidFill>
                <a:ea typeface="王漢宗特黑體"/>
              </a:rPr>
              <a:t>資料庫</a:t>
            </a:r>
            <a:endParaRPr lang="en-US" sz="5499" dirty="0">
              <a:solidFill>
                <a:srgbClr val="00B050"/>
              </a:solidFill>
              <a:ea typeface="王漢宗特黑體"/>
            </a:endParaRPr>
          </a:p>
        </p:txBody>
      </p:sp>
      <p:sp>
        <p:nvSpPr>
          <p:cNvPr id="21" name="TextBox 16">
            <a:extLst>
              <a:ext uri="{FF2B5EF4-FFF2-40B4-BE49-F238E27FC236}">
                <a16:creationId xmlns:a16="http://schemas.microsoft.com/office/drawing/2014/main" id="{48B1D157-3D61-6A4E-8954-9165E59F73F7}"/>
              </a:ext>
            </a:extLst>
          </p:cNvPr>
          <p:cNvSpPr txBox="1"/>
          <p:nvPr/>
        </p:nvSpPr>
        <p:spPr>
          <a:xfrm>
            <a:off x="1505409" y="7813883"/>
            <a:ext cx="3382169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dirty="0">
                <a:solidFill>
                  <a:srgbClr val="00B050"/>
                </a:solidFill>
                <a:latin typeface="Poppins Medium Bold"/>
              </a:rPr>
              <a:t>UI Design</a:t>
            </a: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C0F8EEE2-41CB-A04B-8002-FF33A91B4D4E}"/>
              </a:ext>
            </a:extLst>
          </p:cNvPr>
          <p:cNvSpPr txBox="1"/>
          <p:nvPr/>
        </p:nvSpPr>
        <p:spPr>
          <a:xfrm>
            <a:off x="5638800" y="3326543"/>
            <a:ext cx="533400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spc="30" dirty="0">
                <a:latin typeface="王漢宗特黑體" panose="02020500000000000000" charset="-120"/>
                <a:ea typeface="王漢宗特黑體" panose="02020500000000000000" charset="-120"/>
              </a:rPr>
              <a:t>Python </a:t>
            </a:r>
            <a:r>
              <a:rPr lang="en-US" sz="4400" spc="30" dirty="0" err="1">
                <a:latin typeface="王漢宗特黑體" panose="02020500000000000000" charset="-120"/>
                <a:ea typeface="王漢宗特黑體" panose="02020500000000000000" charset="-120"/>
              </a:rPr>
              <a:t>FastAPI</a:t>
            </a:r>
            <a:r>
              <a:rPr lang="en-US" sz="4400" spc="30" dirty="0">
                <a:latin typeface="王漢宗特黑體" panose="02020500000000000000" charset="-120"/>
                <a:ea typeface="王漢宗特黑體" panose="02020500000000000000" charset="-120"/>
              </a:rPr>
              <a:t> &amp; </a:t>
            </a:r>
          </a:p>
          <a:p>
            <a:r>
              <a:rPr lang="en-US" sz="4400" spc="29" dirty="0">
                <a:latin typeface="王漢宗特黑體" panose="02020500000000000000" charset="-120"/>
                <a:ea typeface="王漢宗特黑體" panose="02020500000000000000" charset="-120"/>
              </a:rPr>
              <a:t>LINE Bot SDK</a:t>
            </a:r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BD22DB11-0131-9E4F-B240-88184B8A91E9}"/>
              </a:ext>
            </a:extLst>
          </p:cNvPr>
          <p:cNvSpPr txBox="1"/>
          <p:nvPr/>
        </p:nvSpPr>
        <p:spPr>
          <a:xfrm>
            <a:off x="5638800" y="8184291"/>
            <a:ext cx="5150878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99"/>
              </a:lnSpc>
            </a:pPr>
            <a:r>
              <a:rPr lang="en-US" sz="4400" spc="30" dirty="0">
                <a:latin typeface="王漢宗特黑體" panose="02020500000000000000" charset="-120"/>
                <a:ea typeface="王漢宗特黑體" panose="02020500000000000000" charset="-120"/>
              </a:rPr>
              <a:t>Material UI &amp;</a:t>
            </a:r>
          </a:p>
          <a:p>
            <a:pPr>
              <a:lnSpc>
                <a:spcPts val="4500"/>
              </a:lnSpc>
            </a:pPr>
            <a:r>
              <a:rPr lang="en-US" sz="4400" spc="29" dirty="0">
                <a:latin typeface="王漢宗特黑體" panose="02020500000000000000" charset="-120"/>
                <a:ea typeface="王漢宗特黑體" panose="02020500000000000000" charset="-120"/>
              </a:rPr>
              <a:t>Card Design</a:t>
            </a: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DA7214C1-0CC6-EB48-9220-12D2024A0C45}"/>
              </a:ext>
            </a:extLst>
          </p:cNvPr>
          <p:cNvSpPr txBox="1"/>
          <p:nvPr/>
        </p:nvSpPr>
        <p:spPr>
          <a:xfrm>
            <a:off x="5638800" y="1111434"/>
            <a:ext cx="6705600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4400" spc="30" dirty="0">
                <a:latin typeface="王漢宗特黑體" panose="02020500000000000000" charset="-120"/>
                <a:ea typeface="王漢宗特黑體" panose="02020500000000000000" charset="-120"/>
              </a:rPr>
              <a:t>HTML, </a:t>
            </a:r>
            <a:r>
              <a:rPr lang="en-US" sz="4400" spc="29" dirty="0">
                <a:latin typeface="王漢宗特黑體" panose="02020500000000000000" charset="-120"/>
                <a:ea typeface="王漢宗特黑體" panose="02020500000000000000" charset="-120"/>
              </a:rPr>
              <a:t>CSS</a:t>
            </a:r>
            <a:r>
              <a:rPr lang="en-US" sz="4400" spc="30" dirty="0">
                <a:latin typeface="王漢宗特黑體" panose="02020500000000000000" charset="-120"/>
                <a:ea typeface="王漢宗特黑體" panose="02020500000000000000" charset="-120"/>
              </a:rPr>
              <a:t>, JS &amp; React</a:t>
            </a: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65E9B4F5-D327-E74E-A030-4ECB93DA9FAB}"/>
              </a:ext>
            </a:extLst>
          </p:cNvPr>
          <p:cNvSpPr txBox="1"/>
          <p:nvPr/>
        </p:nvSpPr>
        <p:spPr>
          <a:xfrm>
            <a:off x="5638800" y="5837865"/>
            <a:ext cx="5150877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99"/>
              </a:lnSpc>
            </a:pPr>
            <a:r>
              <a:rPr lang="en-US" sz="4400" spc="30" dirty="0">
                <a:latin typeface="王漢宗特黑體" panose="02020500000000000000" charset="-120"/>
                <a:ea typeface="王漢宗特黑體" panose="02020500000000000000" charset="-120"/>
              </a:rPr>
              <a:t>MongoDB &amp; </a:t>
            </a:r>
            <a:r>
              <a:rPr lang="en-US" sz="4400" spc="29" dirty="0">
                <a:latin typeface="王漢宗特黑體" panose="02020500000000000000" charset="-120"/>
                <a:ea typeface="王漢宗特黑體" panose="02020500000000000000" charset="-120"/>
              </a:rPr>
              <a:t>Redis</a:t>
            </a:r>
          </a:p>
        </p:txBody>
      </p:sp>
      <p:grpSp>
        <p:nvGrpSpPr>
          <p:cNvPr id="12" name="Group 2">
            <a:extLst>
              <a:ext uri="{FF2B5EF4-FFF2-40B4-BE49-F238E27FC236}">
                <a16:creationId xmlns:a16="http://schemas.microsoft.com/office/drawing/2014/main" id="{6B387AC4-F7FC-4447-AAB5-6F3C800B336E}"/>
              </a:ext>
            </a:extLst>
          </p:cNvPr>
          <p:cNvGrpSpPr/>
          <p:nvPr/>
        </p:nvGrpSpPr>
        <p:grpSpPr>
          <a:xfrm>
            <a:off x="-2571546" y="-3467984"/>
            <a:ext cx="2583269" cy="2583269"/>
            <a:chOff x="0" y="0"/>
            <a:chExt cx="6350000" cy="6350000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B1912E6A-439B-407E-821F-40EB81F366FC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14" name="Group 6">
            <a:extLst>
              <a:ext uri="{FF2B5EF4-FFF2-40B4-BE49-F238E27FC236}">
                <a16:creationId xmlns:a16="http://schemas.microsoft.com/office/drawing/2014/main" id="{20F6496C-0E16-4C32-96A5-6A68AB6EC298}"/>
              </a:ext>
            </a:extLst>
          </p:cNvPr>
          <p:cNvGrpSpPr/>
          <p:nvPr/>
        </p:nvGrpSpPr>
        <p:grpSpPr>
          <a:xfrm>
            <a:off x="-3140560" y="-1778895"/>
            <a:ext cx="1788360" cy="1788360"/>
            <a:chOff x="0" y="0"/>
            <a:chExt cx="6350000" cy="63500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FC1E3AFC-CF05-4860-9FE6-0A1A15BD22A1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grpSp>
        <p:nvGrpSpPr>
          <p:cNvPr id="16" name="Group 7">
            <a:extLst>
              <a:ext uri="{FF2B5EF4-FFF2-40B4-BE49-F238E27FC236}">
                <a16:creationId xmlns:a16="http://schemas.microsoft.com/office/drawing/2014/main" id="{2498822E-5C38-46CE-9ADA-14AED5D98580}"/>
              </a:ext>
            </a:extLst>
          </p:cNvPr>
          <p:cNvGrpSpPr/>
          <p:nvPr/>
        </p:nvGrpSpPr>
        <p:grpSpPr>
          <a:xfrm rot="5400000">
            <a:off x="19659600" y="10858500"/>
            <a:ext cx="3451642" cy="3451642"/>
            <a:chOff x="0" y="0"/>
            <a:chExt cx="6350000" cy="6350000"/>
          </a:xfrm>
        </p:grpSpPr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C503D2D-9039-4796-A50E-FC3D7ED0ACB3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grpSp>
        <p:nvGrpSpPr>
          <p:cNvPr id="27" name="Group 9">
            <a:extLst>
              <a:ext uri="{FF2B5EF4-FFF2-40B4-BE49-F238E27FC236}">
                <a16:creationId xmlns:a16="http://schemas.microsoft.com/office/drawing/2014/main" id="{9D28BD59-DE63-4A58-81C9-05FE4E3901A3}"/>
              </a:ext>
            </a:extLst>
          </p:cNvPr>
          <p:cNvGrpSpPr/>
          <p:nvPr/>
        </p:nvGrpSpPr>
        <p:grpSpPr>
          <a:xfrm>
            <a:off x="18591376" y="12331350"/>
            <a:ext cx="2136447" cy="2136447"/>
            <a:chOff x="0" y="0"/>
            <a:chExt cx="6350000" cy="6350000"/>
          </a:xfrm>
        </p:grpSpPr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24AE7483-B4DE-43EF-BD85-97661C6BF71E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  <p:extLst>
      <p:ext uri="{BB962C8B-B14F-4D97-AF65-F5344CB8AC3E}">
        <p14:creationId xmlns:p14="http://schemas.microsoft.com/office/powerpoint/2010/main" val="10100757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2669</TotalTime>
  <Words>457</Words>
  <Application>Microsoft Office PowerPoint</Application>
  <PresentationFormat>自訂</PresentationFormat>
  <Paragraphs>146</Paragraphs>
  <Slides>23</Slides>
  <Notes>8</Notes>
  <HiddenSlides>0</HiddenSlides>
  <MMClips>3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3" baseType="lpstr">
      <vt:lpstr>Poppins Bold Bold Italics</vt:lpstr>
      <vt:lpstr>Arial</vt:lpstr>
      <vt:lpstr>王漢宗特黑體</vt:lpstr>
      <vt:lpstr>王漢宗特黑體 Bold</vt:lpstr>
      <vt:lpstr>Calibri</vt:lpstr>
      <vt:lpstr>Poppins Light Bold</vt:lpstr>
      <vt:lpstr>Poppins Medium Bold</vt:lpstr>
      <vt:lpstr>Poppins Bold Bold</vt:lpstr>
      <vt:lpstr>Poppins Light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EATender</dc:title>
  <dc:creator>User</dc:creator>
  <cp:lastModifiedBy>以恩 何</cp:lastModifiedBy>
  <cp:revision>81</cp:revision>
  <dcterms:created xsi:type="dcterms:W3CDTF">2006-08-16T00:00:00Z</dcterms:created>
  <dcterms:modified xsi:type="dcterms:W3CDTF">2021-03-13T06:40:04Z</dcterms:modified>
  <dc:identifier>DAEYDbTTA1g</dc:identifier>
</cp:coreProperties>
</file>